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6" r:id="rId1"/>
  </p:sldMasterIdLst>
  <p:notesMasterIdLst>
    <p:notesMasterId r:id="rId26"/>
  </p:notesMasterIdLst>
  <p:handoutMasterIdLst>
    <p:handoutMasterId r:id="rId27"/>
  </p:handoutMasterIdLst>
  <p:sldIdLst>
    <p:sldId id="301" r:id="rId2"/>
    <p:sldId id="308" r:id="rId3"/>
    <p:sldId id="311" r:id="rId4"/>
    <p:sldId id="309" r:id="rId5"/>
    <p:sldId id="313" r:id="rId6"/>
    <p:sldId id="312" r:id="rId7"/>
    <p:sldId id="315" r:id="rId8"/>
    <p:sldId id="316" r:id="rId9"/>
    <p:sldId id="317" r:id="rId10"/>
    <p:sldId id="321" r:id="rId11"/>
    <p:sldId id="331" r:id="rId12"/>
    <p:sldId id="318" r:id="rId13"/>
    <p:sldId id="322" r:id="rId14"/>
    <p:sldId id="324" r:id="rId15"/>
    <p:sldId id="325" r:id="rId16"/>
    <p:sldId id="327" r:id="rId17"/>
    <p:sldId id="328" r:id="rId18"/>
    <p:sldId id="329" r:id="rId19"/>
    <p:sldId id="330" r:id="rId20"/>
    <p:sldId id="333" r:id="rId21"/>
    <p:sldId id="332" r:id="rId22"/>
    <p:sldId id="334" r:id="rId23"/>
    <p:sldId id="335" r:id="rId24"/>
    <p:sldId id="338" r:id="rId25"/>
  </p:sldIdLst>
  <p:sldSz cx="11545888" cy="6022975"/>
  <p:notesSz cx="9240838" cy="68548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AC7759-C536-078B-FF46-A2053BE58D3A}" name="Chantal Mallette" initials="CM" userId="+uD8J1RULqB/ryG3QbkWU5wK4EdRrDLkNeARYMxrR14=" providerId="None"/>
  <p188:author id="{CED06B62-468A-BB20-B39F-B3FAAE47DC3A}" name="Laila Laaroussi" initials="LL" userId="5oiD3uuutXPtODLUqpNFQ9X5FVc3bnaCyyHQV+UjZ6E=" providerId="None"/>
  <p188:author id="{D84D5482-3810-20FD-A76A-22F8CE5CFFE5}" name="Laaroussi, Laila" initials="LL" userId="S::lLaaroussi@fondationstejustine.org::dcc1771c-0554-4f58-9a80-464a0256d1b2" providerId="AD"/>
  <p188:author id="{5E61ABD8-769D-6C31-7745-415E9F7C61DC}" name="Julie-Anne Houdayer" initials="JH" userId="HMA5D9YBCs0Iw0fB8+wX2K7DFUcAaAE10VU5uSydbEg="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3A62"/>
    <a:srgbClr val="C2A77A"/>
    <a:srgbClr val="B6A076"/>
    <a:srgbClr val="F0D59B"/>
    <a:srgbClr val="05549A"/>
    <a:srgbClr val="093252"/>
    <a:srgbClr val="8D7C5C"/>
    <a:srgbClr val="0B28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5FA333-DF24-4E03-807F-B808DD02CF7E}" v="6" dt="2026-05-27T18:29:40.21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643"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fo - AFP" userId="deba01dc-342c-4f80-bf42-32d8aad58db2" providerId="ADAL" clId="{F00F5C10-4C2D-4D49-A543-F00A640C5166}"/>
    <pc:docChg chg="undo custSel delSld modSld">
      <pc:chgData name="Info - AFP" userId="deba01dc-342c-4f80-bf42-32d8aad58db2" providerId="ADAL" clId="{F00F5C10-4C2D-4D49-A543-F00A640C5166}" dt="2026-05-27T18:30:11.123" v="470" actId="2696"/>
      <pc:docMkLst>
        <pc:docMk/>
      </pc:docMkLst>
      <pc:sldChg chg="addSp delSp modSp mod">
        <pc:chgData name="Info - AFP" userId="deba01dc-342c-4f80-bf42-32d8aad58db2" providerId="ADAL" clId="{F00F5C10-4C2D-4D49-A543-F00A640C5166}" dt="2026-05-27T18:06:51.919" v="141" actId="1037"/>
        <pc:sldMkLst>
          <pc:docMk/>
          <pc:sldMk cId="3572547519" sldId="308"/>
        </pc:sldMkLst>
        <pc:spChg chg="mod">
          <ac:chgData name="Info - AFP" userId="deba01dc-342c-4f80-bf42-32d8aad58db2" providerId="ADAL" clId="{F00F5C10-4C2D-4D49-A543-F00A640C5166}" dt="2026-05-27T18:05:41.045" v="28" actId="6549"/>
          <ac:spMkLst>
            <pc:docMk/>
            <pc:sldMk cId="3572547519" sldId="308"/>
            <ac:spMk id="30" creationId="{B63FCE26-AED4-64F4-EF15-E1A66A4876B4}"/>
          </ac:spMkLst>
        </pc:spChg>
        <pc:picChg chg="del">
          <ac:chgData name="Info - AFP" userId="deba01dc-342c-4f80-bf42-32d8aad58db2" providerId="ADAL" clId="{F00F5C10-4C2D-4D49-A543-F00A640C5166}" dt="2026-05-27T18:05:47.510" v="29" actId="478"/>
          <ac:picMkLst>
            <pc:docMk/>
            <pc:sldMk cId="3572547519" sldId="308"/>
            <ac:picMk id="3" creationId="{E39A67E8-971B-D912-1477-D23A068946A1}"/>
          </ac:picMkLst>
        </pc:picChg>
        <pc:picChg chg="add mod modCrop">
          <ac:chgData name="Info - AFP" userId="deba01dc-342c-4f80-bf42-32d8aad58db2" providerId="ADAL" clId="{F00F5C10-4C2D-4D49-A543-F00A640C5166}" dt="2026-05-27T18:06:51.919" v="141" actId="1037"/>
          <ac:picMkLst>
            <pc:docMk/>
            <pc:sldMk cId="3572547519" sldId="308"/>
            <ac:picMk id="9" creationId="{D9CB6539-955D-2C61-F60F-4E6B89F9D876}"/>
          </ac:picMkLst>
        </pc:picChg>
      </pc:sldChg>
      <pc:sldChg chg="modSp mod">
        <pc:chgData name="Info - AFP" userId="deba01dc-342c-4f80-bf42-32d8aad58db2" providerId="ADAL" clId="{F00F5C10-4C2D-4D49-A543-F00A640C5166}" dt="2026-05-27T18:07:33.895" v="163" actId="20577"/>
        <pc:sldMkLst>
          <pc:docMk/>
          <pc:sldMk cId="2792315707" sldId="309"/>
        </pc:sldMkLst>
        <pc:spChg chg="mod">
          <ac:chgData name="Info - AFP" userId="deba01dc-342c-4f80-bf42-32d8aad58db2" providerId="ADAL" clId="{F00F5C10-4C2D-4D49-A543-F00A640C5166}" dt="2026-05-27T18:07:33.895" v="163" actId="20577"/>
          <ac:spMkLst>
            <pc:docMk/>
            <pc:sldMk cId="2792315707" sldId="309"/>
            <ac:spMk id="25" creationId="{5831E7B9-0EDE-BF73-359B-97C874A7E427}"/>
          </ac:spMkLst>
        </pc:spChg>
      </pc:sldChg>
      <pc:sldChg chg="del">
        <pc:chgData name="Info - AFP" userId="deba01dc-342c-4f80-bf42-32d8aad58db2" providerId="ADAL" clId="{F00F5C10-4C2D-4D49-A543-F00A640C5166}" dt="2026-05-27T18:06:59.962" v="142" actId="2696"/>
        <pc:sldMkLst>
          <pc:docMk/>
          <pc:sldMk cId="2667702359" sldId="310"/>
        </pc:sldMkLst>
      </pc:sldChg>
      <pc:sldChg chg="modSp mod">
        <pc:chgData name="Info - AFP" userId="deba01dc-342c-4f80-bf42-32d8aad58db2" providerId="ADAL" clId="{F00F5C10-4C2D-4D49-A543-F00A640C5166}" dt="2026-05-27T18:07:22.401" v="145" actId="20577"/>
        <pc:sldMkLst>
          <pc:docMk/>
          <pc:sldMk cId="678611595" sldId="311"/>
        </pc:sldMkLst>
        <pc:spChg chg="mod">
          <ac:chgData name="Info - AFP" userId="deba01dc-342c-4f80-bf42-32d8aad58db2" providerId="ADAL" clId="{F00F5C10-4C2D-4D49-A543-F00A640C5166}" dt="2026-05-27T18:07:22.401" v="145" actId="20577"/>
          <ac:spMkLst>
            <pc:docMk/>
            <pc:sldMk cId="678611595" sldId="311"/>
            <ac:spMk id="2" creationId="{BF96C3F0-32E1-E155-86B6-1E21D8DDAA73}"/>
          </ac:spMkLst>
        </pc:spChg>
      </pc:sldChg>
      <pc:sldChg chg="modSp mod">
        <pc:chgData name="Info - AFP" userId="deba01dc-342c-4f80-bf42-32d8aad58db2" providerId="ADAL" clId="{F00F5C10-4C2D-4D49-A543-F00A640C5166}" dt="2026-05-27T18:08:31.133" v="187" actId="1076"/>
        <pc:sldMkLst>
          <pc:docMk/>
          <pc:sldMk cId="2081350341" sldId="313"/>
        </pc:sldMkLst>
        <pc:spChg chg="mod">
          <ac:chgData name="Info - AFP" userId="deba01dc-342c-4f80-bf42-32d8aad58db2" providerId="ADAL" clId="{F00F5C10-4C2D-4D49-A543-F00A640C5166}" dt="2026-05-27T18:08:06.063" v="184" actId="113"/>
          <ac:spMkLst>
            <pc:docMk/>
            <pc:sldMk cId="2081350341" sldId="313"/>
            <ac:spMk id="3" creationId="{BAF04D5D-0D75-C5EA-FD29-7B447F28ED32}"/>
          </ac:spMkLst>
        </pc:spChg>
        <pc:spChg chg="mod">
          <ac:chgData name="Info - AFP" userId="deba01dc-342c-4f80-bf42-32d8aad58db2" providerId="ADAL" clId="{F00F5C10-4C2D-4D49-A543-F00A640C5166}" dt="2026-05-27T18:08:31.133" v="187" actId="1076"/>
          <ac:spMkLst>
            <pc:docMk/>
            <pc:sldMk cId="2081350341" sldId="313"/>
            <ac:spMk id="25" creationId="{5831E7B9-0EDE-BF73-359B-97C874A7E427}"/>
          </ac:spMkLst>
        </pc:spChg>
      </pc:sldChg>
      <pc:sldChg chg="del">
        <pc:chgData name="Info - AFP" userId="deba01dc-342c-4f80-bf42-32d8aad58db2" providerId="ADAL" clId="{F00F5C10-4C2D-4D49-A543-F00A640C5166}" dt="2026-05-27T18:07:11.041" v="143" actId="47"/>
        <pc:sldMkLst>
          <pc:docMk/>
          <pc:sldMk cId="2454252734" sldId="314"/>
        </pc:sldMkLst>
      </pc:sldChg>
      <pc:sldChg chg="modSp mod">
        <pc:chgData name="Info - AFP" userId="deba01dc-342c-4f80-bf42-32d8aad58db2" providerId="ADAL" clId="{F00F5C10-4C2D-4D49-A543-F00A640C5166}" dt="2026-05-27T18:08:44.121" v="188" actId="20577"/>
        <pc:sldMkLst>
          <pc:docMk/>
          <pc:sldMk cId="2942654410" sldId="315"/>
        </pc:sldMkLst>
        <pc:spChg chg="mod">
          <ac:chgData name="Info - AFP" userId="deba01dc-342c-4f80-bf42-32d8aad58db2" providerId="ADAL" clId="{F00F5C10-4C2D-4D49-A543-F00A640C5166}" dt="2026-05-27T18:08:44.121" v="188" actId="20577"/>
          <ac:spMkLst>
            <pc:docMk/>
            <pc:sldMk cId="2942654410" sldId="315"/>
            <ac:spMk id="3" creationId="{BAF04D5D-0D75-C5EA-FD29-7B447F28ED32}"/>
          </ac:spMkLst>
        </pc:spChg>
      </pc:sldChg>
      <pc:sldChg chg="addSp delSp modSp del mod">
        <pc:chgData name="Info - AFP" userId="deba01dc-342c-4f80-bf42-32d8aad58db2" providerId="ADAL" clId="{F00F5C10-4C2D-4D49-A543-F00A640C5166}" dt="2026-05-27T18:11:48.294" v="263" actId="47"/>
        <pc:sldMkLst>
          <pc:docMk/>
          <pc:sldMk cId="2502441339" sldId="319"/>
        </pc:sldMkLst>
        <pc:spChg chg="mod">
          <ac:chgData name="Info - AFP" userId="deba01dc-342c-4f80-bf42-32d8aad58db2" providerId="ADAL" clId="{F00F5C10-4C2D-4D49-A543-F00A640C5166}" dt="2026-05-27T18:11:36.799" v="262" actId="20577"/>
          <ac:spMkLst>
            <pc:docMk/>
            <pc:sldMk cId="2502441339" sldId="319"/>
            <ac:spMk id="25" creationId="{5831E7B9-0EDE-BF73-359B-97C874A7E427}"/>
          </ac:spMkLst>
        </pc:spChg>
        <pc:spChg chg="add del">
          <ac:chgData name="Info - AFP" userId="deba01dc-342c-4f80-bf42-32d8aad58db2" providerId="ADAL" clId="{F00F5C10-4C2D-4D49-A543-F00A640C5166}" dt="2026-05-27T18:11:32.219" v="257" actId="478"/>
          <ac:spMkLst>
            <pc:docMk/>
            <pc:sldMk cId="2502441339" sldId="319"/>
            <ac:spMk id="41" creationId="{B4C8E639-D598-F612-225B-82DA66BE872D}"/>
          </ac:spMkLst>
        </pc:spChg>
        <pc:spChg chg="add del mod">
          <ac:chgData name="Info - AFP" userId="deba01dc-342c-4f80-bf42-32d8aad58db2" providerId="ADAL" clId="{F00F5C10-4C2D-4D49-A543-F00A640C5166}" dt="2026-05-27T18:11:33.698" v="260" actId="6549"/>
          <ac:spMkLst>
            <pc:docMk/>
            <pc:sldMk cId="2502441339" sldId="319"/>
            <ac:spMk id="43" creationId="{7198F719-D820-1244-2F04-380F7A3F1D7B}"/>
          </ac:spMkLst>
        </pc:spChg>
        <pc:picChg chg="add del">
          <ac:chgData name="Info - AFP" userId="deba01dc-342c-4f80-bf42-32d8aad58db2" providerId="ADAL" clId="{F00F5C10-4C2D-4D49-A543-F00A640C5166}" dt="2026-05-27T18:11:34.240" v="261" actId="478"/>
          <ac:picMkLst>
            <pc:docMk/>
            <pc:sldMk cId="2502441339" sldId="319"/>
            <ac:picMk id="38" creationId="{9CA6FF92-D17C-C8CC-63CF-1826A3316B46}"/>
          </ac:picMkLst>
        </pc:picChg>
        <pc:picChg chg="add del">
          <ac:chgData name="Info - AFP" userId="deba01dc-342c-4f80-bf42-32d8aad58db2" providerId="ADAL" clId="{F00F5C10-4C2D-4D49-A543-F00A640C5166}" dt="2026-05-27T18:11:32.753" v="258" actId="478"/>
          <ac:picMkLst>
            <pc:docMk/>
            <pc:sldMk cId="2502441339" sldId="319"/>
            <ac:picMk id="39" creationId="{0EA8FD91-0D50-7683-BC39-8A20132E1BCA}"/>
          </ac:picMkLst>
        </pc:picChg>
      </pc:sldChg>
      <pc:sldChg chg="del">
        <pc:chgData name="Info - AFP" userId="deba01dc-342c-4f80-bf42-32d8aad58db2" providerId="ADAL" clId="{F00F5C10-4C2D-4D49-A543-F00A640C5166}" dt="2026-05-27T18:11:49.650" v="264" actId="47"/>
        <pc:sldMkLst>
          <pc:docMk/>
          <pc:sldMk cId="2649488204" sldId="320"/>
        </pc:sldMkLst>
      </pc:sldChg>
      <pc:sldChg chg="modSp mod">
        <pc:chgData name="Info - AFP" userId="deba01dc-342c-4f80-bf42-32d8aad58db2" providerId="ADAL" clId="{F00F5C10-4C2D-4D49-A543-F00A640C5166}" dt="2026-05-27T18:10:25.325" v="192" actId="20577"/>
        <pc:sldMkLst>
          <pc:docMk/>
          <pc:sldMk cId="3181797153" sldId="321"/>
        </pc:sldMkLst>
        <pc:spChg chg="mod">
          <ac:chgData name="Info - AFP" userId="deba01dc-342c-4f80-bf42-32d8aad58db2" providerId="ADAL" clId="{F00F5C10-4C2D-4D49-A543-F00A640C5166}" dt="2026-05-27T18:10:25.325" v="192" actId="20577"/>
          <ac:spMkLst>
            <pc:docMk/>
            <pc:sldMk cId="3181797153" sldId="321"/>
            <ac:spMk id="2" creationId="{8C0BA56A-BA5E-35A7-D3D0-A8E000110461}"/>
          </ac:spMkLst>
        </pc:spChg>
      </pc:sldChg>
      <pc:sldChg chg="modSp mod">
        <pc:chgData name="Info - AFP" userId="deba01dc-342c-4f80-bf42-32d8aad58db2" providerId="ADAL" clId="{F00F5C10-4C2D-4D49-A543-F00A640C5166}" dt="2026-05-27T18:16:00.688" v="293" actId="20577"/>
        <pc:sldMkLst>
          <pc:docMk/>
          <pc:sldMk cId="1351830429" sldId="324"/>
        </pc:sldMkLst>
        <pc:spChg chg="mod">
          <ac:chgData name="Info - AFP" userId="deba01dc-342c-4f80-bf42-32d8aad58db2" providerId="ADAL" clId="{F00F5C10-4C2D-4D49-A543-F00A640C5166}" dt="2026-05-27T18:13:09.380" v="272" actId="20577"/>
          <ac:spMkLst>
            <pc:docMk/>
            <pc:sldMk cId="1351830429" sldId="324"/>
            <ac:spMk id="2" creationId="{8C0BA56A-BA5E-35A7-D3D0-A8E000110461}"/>
          </ac:spMkLst>
        </pc:spChg>
        <pc:spChg chg="mod">
          <ac:chgData name="Info - AFP" userId="deba01dc-342c-4f80-bf42-32d8aad58db2" providerId="ADAL" clId="{F00F5C10-4C2D-4D49-A543-F00A640C5166}" dt="2026-05-27T18:15:53.168" v="291" actId="6549"/>
          <ac:spMkLst>
            <pc:docMk/>
            <pc:sldMk cId="1351830429" sldId="324"/>
            <ac:spMk id="5" creationId="{53421E57-7495-1B1E-5898-91D462502E1F}"/>
          </ac:spMkLst>
        </pc:spChg>
        <pc:spChg chg="mod">
          <ac:chgData name="Info - AFP" userId="deba01dc-342c-4f80-bf42-32d8aad58db2" providerId="ADAL" clId="{F00F5C10-4C2D-4D49-A543-F00A640C5166}" dt="2026-05-27T18:16:00.688" v="293" actId="20577"/>
          <ac:spMkLst>
            <pc:docMk/>
            <pc:sldMk cId="1351830429" sldId="324"/>
            <ac:spMk id="6" creationId="{49D34ABA-3DA7-3E16-34B9-F94B6E8FB8BF}"/>
          </ac:spMkLst>
        </pc:spChg>
      </pc:sldChg>
      <pc:sldChg chg="modSp mod">
        <pc:chgData name="Info - AFP" userId="deba01dc-342c-4f80-bf42-32d8aad58db2" providerId="ADAL" clId="{F00F5C10-4C2D-4D49-A543-F00A640C5166}" dt="2026-05-27T18:15:45.496" v="290" actId="20577"/>
        <pc:sldMkLst>
          <pc:docMk/>
          <pc:sldMk cId="652283631" sldId="325"/>
        </pc:sldMkLst>
        <pc:spChg chg="mod">
          <ac:chgData name="Info - AFP" userId="deba01dc-342c-4f80-bf42-32d8aad58db2" providerId="ADAL" clId="{F00F5C10-4C2D-4D49-A543-F00A640C5166}" dt="2026-05-27T18:15:19.916" v="287" actId="5793"/>
          <ac:spMkLst>
            <pc:docMk/>
            <pc:sldMk cId="652283631" sldId="325"/>
            <ac:spMk id="2" creationId="{8C0BA56A-BA5E-35A7-D3D0-A8E000110461}"/>
          </ac:spMkLst>
        </pc:spChg>
        <pc:spChg chg="mod">
          <ac:chgData name="Info - AFP" userId="deba01dc-342c-4f80-bf42-32d8aad58db2" providerId="ADAL" clId="{F00F5C10-4C2D-4D49-A543-F00A640C5166}" dt="2026-05-27T18:15:45.496" v="290" actId="20577"/>
          <ac:spMkLst>
            <pc:docMk/>
            <pc:sldMk cId="652283631" sldId="325"/>
            <ac:spMk id="6" creationId="{49D34ABA-3DA7-3E16-34B9-F94B6E8FB8BF}"/>
          </ac:spMkLst>
        </pc:spChg>
      </pc:sldChg>
      <pc:sldChg chg="modSp mod">
        <pc:chgData name="Info - AFP" userId="deba01dc-342c-4f80-bf42-32d8aad58db2" providerId="ADAL" clId="{F00F5C10-4C2D-4D49-A543-F00A640C5166}" dt="2026-05-27T18:18:50.727" v="308" actId="20577"/>
        <pc:sldMkLst>
          <pc:docMk/>
          <pc:sldMk cId="3575292582" sldId="327"/>
        </pc:sldMkLst>
        <pc:spChg chg="mod">
          <ac:chgData name="Info - AFP" userId="deba01dc-342c-4f80-bf42-32d8aad58db2" providerId="ADAL" clId="{F00F5C10-4C2D-4D49-A543-F00A640C5166}" dt="2026-05-27T18:18:17.504" v="296" actId="20577"/>
          <ac:spMkLst>
            <pc:docMk/>
            <pc:sldMk cId="3575292582" sldId="327"/>
            <ac:spMk id="2" creationId="{8C0BA56A-BA5E-35A7-D3D0-A8E000110461}"/>
          </ac:spMkLst>
        </pc:spChg>
        <pc:spChg chg="mod">
          <ac:chgData name="Info - AFP" userId="deba01dc-342c-4f80-bf42-32d8aad58db2" providerId="ADAL" clId="{F00F5C10-4C2D-4D49-A543-F00A640C5166}" dt="2026-05-27T18:18:42.945" v="299" actId="20577"/>
          <ac:spMkLst>
            <pc:docMk/>
            <pc:sldMk cId="3575292582" sldId="327"/>
            <ac:spMk id="6" creationId="{49D34ABA-3DA7-3E16-34B9-F94B6E8FB8BF}"/>
          </ac:spMkLst>
        </pc:spChg>
        <pc:spChg chg="mod">
          <ac:chgData name="Info - AFP" userId="deba01dc-342c-4f80-bf42-32d8aad58db2" providerId="ADAL" clId="{F00F5C10-4C2D-4D49-A543-F00A640C5166}" dt="2026-05-27T18:18:50.727" v="308" actId="20577"/>
          <ac:spMkLst>
            <pc:docMk/>
            <pc:sldMk cId="3575292582" sldId="327"/>
            <ac:spMk id="9" creationId="{2FD080F6-C510-DBD2-6082-88C3D84C8D8E}"/>
          </ac:spMkLst>
        </pc:spChg>
        <pc:spChg chg="mod">
          <ac:chgData name="Info - AFP" userId="deba01dc-342c-4f80-bf42-32d8aad58db2" providerId="ADAL" clId="{F00F5C10-4C2D-4D49-A543-F00A640C5166}" dt="2026-05-27T18:18:37.743" v="297"/>
          <ac:spMkLst>
            <pc:docMk/>
            <pc:sldMk cId="3575292582" sldId="327"/>
            <ac:spMk id="10" creationId="{86C7A2D9-FD49-F5CA-83BF-5BC136243197}"/>
          </ac:spMkLst>
        </pc:spChg>
      </pc:sldChg>
      <pc:sldChg chg="modSp mod">
        <pc:chgData name="Info - AFP" userId="deba01dc-342c-4f80-bf42-32d8aad58db2" providerId="ADAL" clId="{F00F5C10-4C2D-4D49-A543-F00A640C5166}" dt="2026-05-27T18:20:15.192" v="356" actId="20577"/>
        <pc:sldMkLst>
          <pc:docMk/>
          <pc:sldMk cId="651011808" sldId="328"/>
        </pc:sldMkLst>
        <pc:spChg chg="mod">
          <ac:chgData name="Info - AFP" userId="deba01dc-342c-4f80-bf42-32d8aad58db2" providerId="ADAL" clId="{F00F5C10-4C2D-4D49-A543-F00A640C5166}" dt="2026-05-27T18:19:35.986" v="315" actId="5793"/>
          <ac:spMkLst>
            <pc:docMk/>
            <pc:sldMk cId="651011808" sldId="328"/>
            <ac:spMk id="2" creationId="{8C0BA56A-BA5E-35A7-D3D0-A8E000110461}"/>
          </ac:spMkLst>
        </pc:spChg>
        <pc:spChg chg="mod">
          <ac:chgData name="Info - AFP" userId="deba01dc-342c-4f80-bf42-32d8aad58db2" providerId="ADAL" clId="{F00F5C10-4C2D-4D49-A543-F00A640C5166}" dt="2026-05-27T18:20:15.192" v="356" actId="20577"/>
          <ac:spMkLst>
            <pc:docMk/>
            <pc:sldMk cId="651011808" sldId="328"/>
            <ac:spMk id="6" creationId="{49D34ABA-3DA7-3E16-34B9-F94B6E8FB8BF}"/>
          </ac:spMkLst>
        </pc:spChg>
      </pc:sldChg>
      <pc:sldChg chg="modSp mod">
        <pc:chgData name="Info - AFP" userId="deba01dc-342c-4f80-bf42-32d8aad58db2" providerId="ADAL" clId="{F00F5C10-4C2D-4D49-A543-F00A640C5166}" dt="2026-05-27T18:23:15.293" v="409" actId="20577"/>
        <pc:sldMkLst>
          <pc:docMk/>
          <pc:sldMk cId="2700553006" sldId="329"/>
        </pc:sldMkLst>
        <pc:spChg chg="mod">
          <ac:chgData name="Info - AFP" userId="deba01dc-342c-4f80-bf42-32d8aad58db2" providerId="ADAL" clId="{F00F5C10-4C2D-4D49-A543-F00A640C5166}" dt="2026-05-27T18:22:33.194" v="398" actId="5793"/>
          <ac:spMkLst>
            <pc:docMk/>
            <pc:sldMk cId="2700553006" sldId="329"/>
            <ac:spMk id="2" creationId="{8C0BA56A-BA5E-35A7-D3D0-A8E000110461}"/>
          </ac:spMkLst>
        </pc:spChg>
        <pc:spChg chg="mod">
          <ac:chgData name="Info - AFP" userId="deba01dc-342c-4f80-bf42-32d8aad58db2" providerId="ADAL" clId="{F00F5C10-4C2D-4D49-A543-F00A640C5166}" dt="2026-05-27T18:22:43.898" v="400" actId="20577"/>
          <ac:spMkLst>
            <pc:docMk/>
            <pc:sldMk cId="2700553006" sldId="329"/>
            <ac:spMk id="3" creationId="{434BB9C8-5025-7A18-AA54-DC0D37FA8AF2}"/>
          </ac:spMkLst>
        </pc:spChg>
        <pc:spChg chg="mod">
          <ac:chgData name="Info - AFP" userId="deba01dc-342c-4f80-bf42-32d8aad58db2" providerId="ADAL" clId="{F00F5C10-4C2D-4D49-A543-F00A640C5166}" dt="2026-05-27T18:23:15.293" v="409" actId="20577"/>
          <ac:spMkLst>
            <pc:docMk/>
            <pc:sldMk cId="2700553006" sldId="329"/>
            <ac:spMk id="10" creationId="{B59AD64B-0EAE-625A-DD68-7B638B500280}"/>
          </ac:spMkLst>
        </pc:spChg>
      </pc:sldChg>
      <pc:sldChg chg="modSp mod">
        <pc:chgData name="Info - AFP" userId="deba01dc-342c-4f80-bf42-32d8aad58db2" providerId="ADAL" clId="{F00F5C10-4C2D-4D49-A543-F00A640C5166}" dt="2026-05-27T18:25:12.847" v="424" actId="20577"/>
        <pc:sldMkLst>
          <pc:docMk/>
          <pc:sldMk cId="2942709463" sldId="330"/>
        </pc:sldMkLst>
        <pc:spChg chg="mod">
          <ac:chgData name="Info - AFP" userId="deba01dc-342c-4f80-bf42-32d8aad58db2" providerId="ADAL" clId="{F00F5C10-4C2D-4D49-A543-F00A640C5166}" dt="2026-05-27T18:24:50.548" v="421" actId="20577"/>
          <ac:spMkLst>
            <pc:docMk/>
            <pc:sldMk cId="2942709463" sldId="330"/>
            <ac:spMk id="2" creationId="{8C0BA56A-BA5E-35A7-D3D0-A8E000110461}"/>
          </ac:spMkLst>
        </pc:spChg>
        <pc:spChg chg="mod">
          <ac:chgData name="Info - AFP" userId="deba01dc-342c-4f80-bf42-32d8aad58db2" providerId="ADAL" clId="{F00F5C10-4C2D-4D49-A543-F00A640C5166}" dt="2026-05-27T18:25:12.847" v="424" actId="20577"/>
          <ac:spMkLst>
            <pc:docMk/>
            <pc:sldMk cId="2942709463" sldId="330"/>
            <ac:spMk id="6" creationId="{49D34ABA-3DA7-3E16-34B9-F94B6E8FB8BF}"/>
          </ac:spMkLst>
        </pc:spChg>
      </pc:sldChg>
      <pc:sldChg chg="modSp mod">
        <pc:chgData name="Info - AFP" userId="deba01dc-342c-4f80-bf42-32d8aad58db2" providerId="ADAL" clId="{F00F5C10-4C2D-4D49-A543-F00A640C5166}" dt="2026-05-27T18:10:57.287" v="247" actId="20577"/>
        <pc:sldMkLst>
          <pc:docMk/>
          <pc:sldMk cId="618704730" sldId="331"/>
        </pc:sldMkLst>
        <pc:spChg chg="mod">
          <ac:chgData name="Info - AFP" userId="deba01dc-342c-4f80-bf42-32d8aad58db2" providerId="ADAL" clId="{F00F5C10-4C2D-4D49-A543-F00A640C5166}" dt="2026-05-27T18:10:57.287" v="247" actId="20577"/>
          <ac:spMkLst>
            <pc:docMk/>
            <pc:sldMk cId="618704730" sldId="331"/>
            <ac:spMk id="2" creationId="{8C0BA56A-BA5E-35A7-D3D0-A8E000110461}"/>
          </ac:spMkLst>
        </pc:spChg>
      </pc:sldChg>
      <pc:sldChg chg="modSp mod">
        <pc:chgData name="Info - AFP" userId="deba01dc-342c-4f80-bf42-32d8aad58db2" providerId="ADAL" clId="{F00F5C10-4C2D-4D49-A543-F00A640C5166}" dt="2026-05-27T18:29:55.677" v="469" actId="20577"/>
        <pc:sldMkLst>
          <pc:docMk/>
          <pc:sldMk cId="512004113" sldId="334"/>
        </pc:sldMkLst>
        <pc:spChg chg="mod">
          <ac:chgData name="Info - AFP" userId="deba01dc-342c-4f80-bf42-32d8aad58db2" providerId="ADAL" clId="{F00F5C10-4C2D-4D49-A543-F00A640C5166}" dt="2026-05-27T18:26:11.429" v="429" actId="20577"/>
          <ac:spMkLst>
            <pc:docMk/>
            <pc:sldMk cId="512004113" sldId="334"/>
            <ac:spMk id="25" creationId="{5831E7B9-0EDE-BF73-359B-97C874A7E427}"/>
          </ac:spMkLst>
        </pc:spChg>
        <pc:graphicFrameChg chg="mod modGraphic">
          <ac:chgData name="Info - AFP" userId="deba01dc-342c-4f80-bf42-32d8aad58db2" providerId="ADAL" clId="{F00F5C10-4C2D-4D49-A543-F00A640C5166}" dt="2026-05-27T18:29:55.677" v="469" actId="20577"/>
          <ac:graphicFrameMkLst>
            <pc:docMk/>
            <pc:sldMk cId="512004113" sldId="334"/>
            <ac:graphicFrameMk id="4" creationId="{222D30D5-538E-6A56-7BED-9D2B22670A8D}"/>
          </ac:graphicFrameMkLst>
        </pc:graphicFrameChg>
      </pc:sldChg>
      <pc:sldChg chg="del">
        <pc:chgData name="Info - AFP" userId="deba01dc-342c-4f80-bf42-32d8aad58db2" providerId="ADAL" clId="{F00F5C10-4C2D-4D49-A543-F00A640C5166}" dt="2026-05-27T18:30:11.123" v="470" actId="2696"/>
        <pc:sldMkLst>
          <pc:docMk/>
          <pc:sldMk cId="39393859" sldId="33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C007092-FA0A-424A-E507-7333BBE4AA78}"/>
              </a:ext>
            </a:extLst>
          </p:cNvPr>
          <p:cNvSpPr>
            <a:spLocks noGrp="1"/>
          </p:cNvSpPr>
          <p:nvPr>
            <p:ph type="hdr" sz="quarter"/>
          </p:nvPr>
        </p:nvSpPr>
        <p:spPr>
          <a:xfrm>
            <a:off x="0" y="0"/>
            <a:ext cx="4003675" cy="342900"/>
          </a:xfrm>
          <a:prstGeom prst="rect">
            <a:avLst/>
          </a:prstGeom>
        </p:spPr>
        <p:txBody>
          <a:bodyPr vert="horz" lIns="91440" tIns="45720" rIns="91440" bIns="45720" rtlCol="0"/>
          <a:lstStyle>
            <a:lvl1pPr algn="l">
              <a:defRPr sz="1200"/>
            </a:lvl1pPr>
          </a:lstStyle>
          <a:p>
            <a:endParaRPr lang="fr-CA"/>
          </a:p>
        </p:txBody>
      </p:sp>
      <p:sp>
        <p:nvSpPr>
          <p:cNvPr id="3" name="Espace réservé de la date 2">
            <a:extLst>
              <a:ext uri="{FF2B5EF4-FFF2-40B4-BE49-F238E27FC236}">
                <a16:creationId xmlns:a16="http://schemas.microsoft.com/office/drawing/2014/main" id="{D4A74322-D21A-ABC6-8EE7-2B0CE345AD5E}"/>
              </a:ext>
            </a:extLst>
          </p:cNvPr>
          <p:cNvSpPr>
            <a:spLocks noGrp="1"/>
          </p:cNvSpPr>
          <p:nvPr>
            <p:ph type="dt" sz="quarter" idx="1"/>
          </p:nvPr>
        </p:nvSpPr>
        <p:spPr>
          <a:xfrm>
            <a:off x="5233988" y="0"/>
            <a:ext cx="4005262" cy="342900"/>
          </a:xfrm>
          <a:prstGeom prst="rect">
            <a:avLst/>
          </a:prstGeom>
        </p:spPr>
        <p:txBody>
          <a:bodyPr vert="horz" lIns="91440" tIns="45720" rIns="91440" bIns="45720" rtlCol="0"/>
          <a:lstStyle>
            <a:lvl1pPr algn="r">
              <a:defRPr sz="1200"/>
            </a:lvl1pPr>
          </a:lstStyle>
          <a:p>
            <a:fld id="{62CD5902-85D9-4C01-AAEF-9523E6B20739}" type="datetimeFigureOut">
              <a:rPr lang="fr-CA" smtClean="0"/>
              <a:t>2026-05-27</a:t>
            </a:fld>
            <a:endParaRPr lang="fr-CA"/>
          </a:p>
        </p:txBody>
      </p:sp>
      <p:sp>
        <p:nvSpPr>
          <p:cNvPr id="4" name="Espace réservé du pied de page 3">
            <a:extLst>
              <a:ext uri="{FF2B5EF4-FFF2-40B4-BE49-F238E27FC236}">
                <a16:creationId xmlns:a16="http://schemas.microsoft.com/office/drawing/2014/main" id="{9C1C701B-DCFF-C7AC-CEBA-92A6EA000D8E}"/>
              </a:ext>
            </a:extLst>
          </p:cNvPr>
          <p:cNvSpPr>
            <a:spLocks noGrp="1"/>
          </p:cNvSpPr>
          <p:nvPr>
            <p:ph type="ftr" sz="quarter" idx="2"/>
          </p:nvPr>
        </p:nvSpPr>
        <p:spPr>
          <a:xfrm>
            <a:off x="0" y="6511925"/>
            <a:ext cx="4003675" cy="342900"/>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a:extLst>
              <a:ext uri="{FF2B5EF4-FFF2-40B4-BE49-F238E27FC236}">
                <a16:creationId xmlns:a16="http://schemas.microsoft.com/office/drawing/2014/main" id="{D858A8F3-00E2-514A-9ED5-6414D788EBEA}"/>
              </a:ext>
            </a:extLst>
          </p:cNvPr>
          <p:cNvSpPr>
            <a:spLocks noGrp="1"/>
          </p:cNvSpPr>
          <p:nvPr>
            <p:ph type="sldNum" sz="quarter" idx="3"/>
          </p:nvPr>
        </p:nvSpPr>
        <p:spPr>
          <a:xfrm>
            <a:off x="5233988" y="6511925"/>
            <a:ext cx="4005262" cy="342900"/>
          </a:xfrm>
          <a:prstGeom prst="rect">
            <a:avLst/>
          </a:prstGeom>
        </p:spPr>
        <p:txBody>
          <a:bodyPr vert="horz" lIns="91440" tIns="45720" rIns="91440" bIns="45720" rtlCol="0" anchor="b"/>
          <a:lstStyle>
            <a:lvl1pPr algn="r">
              <a:defRPr sz="1200"/>
            </a:lvl1pPr>
          </a:lstStyle>
          <a:p>
            <a:fld id="{7EF57FB5-C5CE-4069-A7D7-FE6359C32FDF}" type="slidenum">
              <a:rPr lang="fr-CA" smtClean="0"/>
              <a:t>‹N°›</a:t>
            </a:fld>
            <a:endParaRPr lang="fr-CA"/>
          </a:p>
        </p:txBody>
      </p:sp>
    </p:spTree>
    <p:extLst>
      <p:ext uri="{BB962C8B-B14F-4D97-AF65-F5344CB8AC3E}">
        <p14:creationId xmlns:p14="http://schemas.microsoft.com/office/powerpoint/2010/main" val="195731410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004363" cy="343932"/>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5234337" y="0"/>
            <a:ext cx="4004363" cy="343932"/>
          </a:xfrm>
          <a:prstGeom prst="rect">
            <a:avLst/>
          </a:prstGeom>
        </p:spPr>
        <p:txBody>
          <a:bodyPr vert="horz" lIns="91440" tIns="45720" rIns="91440" bIns="45720" rtlCol="0"/>
          <a:lstStyle>
            <a:lvl1pPr algn="r">
              <a:defRPr sz="1200"/>
            </a:lvl1pPr>
          </a:lstStyle>
          <a:p>
            <a:fld id="{FF4A19C7-012D-44AE-BD4D-1C1E0E94EC6F}" type="datetimeFigureOut">
              <a:rPr lang="fr-CA" smtClean="0"/>
              <a:t>2026-05-27</a:t>
            </a:fld>
            <a:endParaRPr lang="fr-CA"/>
          </a:p>
        </p:txBody>
      </p:sp>
      <p:sp>
        <p:nvSpPr>
          <p:cNvPr id="4" name="Espace réservé de l'image des diapositives 3"/>
          <p:cNvSpPr>
            <a:spLocks noGrp="1" noRot="1" noChangeAspect="1"/>
          </p:cNvSpPr>
          <p:nvPr>
            <p:ph type="sldImg" idx="2"/>
          </p:nvPr>
        </p:nvSpPr>
        <p:spPr>
          <a:xfrm>
            <a:off x="2403475" y="857250"/>
            <a:ext cx="4433888" cy="2312988"/>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924084" y="3298884"/>
            <a:ext cx="7392670" cy="2699088"/>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6510894"/>
            <a:ext cx="4004363" cy="343931"/>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5234337" y="6510894"/>
            <a:ext cx="4004363" cy="343931"/>
          </a:xfrm>
          <a:prstGeom prst="rect">
            <a:avLst/>
          </a:prstGeom>
        </p:spPr>
        <p:txBody>
          <a:bodyPr vert="horz" lIns="91440" tIns="45720" rIns="91440" bIns="45720" rtlCol="0" anchor="b"/>
          <a:lstStyle>
            <a:lvl1pPr algn="r">
              <a:defRPr sz="1200"/>
            </a:lvl1pPr>
          </a:lstStyle>
          <a:p>
            <a:fld id="{E9436CEA-0939-418D-A6E0-5E330D115FFB}" type="slidenum">
              <a:rPr lang="fr-CA" smtClean="0"/>
              <a:t>‹N°›</a:t>
            </a:fld>
            <a:endParaRPr lang="fr-CA"/>
          </a:p>
        </p:txBody>
      </p:sp>
    </p:spTree>
    <p:extLst>
      <p:ext uri="{BB962C8B-B14F-4D97-AF65-F5344CB8AC3E}">
        <p14:creationId xmlns:p14="http://schemas.microsoft.com/office/powerpoint/2010/main" val="410692897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channel/UCrPu67RHaAs3Gfg8sg_4G3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indent="0">
              <a:buFont typeface="Arial,Sans-Serif"/>
              <a:buNone/>
            </a:pPr>
            <a:r>
              <a:rPr lang="fr-CA" sz="1400" b="1"/>
              <a:t>Alexandra</a:t>
            </a:r>
          </a:p>
          <a:p>
            <a:pPr marL="171450" indent="-171450">
              <a:buFont typeface="Arial,Sans-Serif"/>
              <a:buChar char="•"/>
            </a:pPr>
            <a:r>
              <a:rPr lang="fr-CA"/>
              <a:t>Mot de bienvenue</a:t>
            </a:r>
          </a:p>
          <a:p>
            <a:pPr marL="171450" indent="-171450">
              <a:buFont typeface="Arial,Sans-Serif"/>
              <a:buChar char="•"/>
            </a:pPr>
            <a:r>
              <a:rPr lang="fr-CA"/>
              <a:t>La conférence d’aujourd’hui sera enregistrée et ensuite partagée sur notre </a:t>
            </a:r>
            <a:r>
              <a:rPr lang="fr-CA">
                <a:hlinkClick r:id="rId3"/>
              </a:rPr>
              <a:t>chaine YouTube</a:t>
            </a:r>
            <a:r>
              <a:rPr lang="fr-CA"/>
              <a:t>.</a:t>
            </a:r>
            <a:r>
              <a:rPr lang="en-US"/>
              <a:t>  </a:t>
            </a:r>
            <a:r>
              <a:rPr lang="en-US" err="1"/>
              <a:t>Ceux</a:t>
            </a:r>
            <a:r>
              <a:rPr lang="en-US"/>
              <a:t> et celles qui ne souhaitent pas </a:t>
            </a:r>
            <a:r>
              <a:rPr lang="en-US" err="1"/>
              <a:t>être</a:t>
            </a:r>
            <a:r>
              <a:rPr lang="en-US"/>
              <a:t> vu, je </a:t>
            </a:r>
            <a:r>
              <a:rPr lang="en-US" err="1"/>
              <a:t>vous</a:t>
            </a:r>
            <a:r>
              <a:rPr lang="en-US"/>
              <a:t> invite à </a:t>
            </a:r>
            <a:r>
              <a:rPr lang="en-US" err="1"/>
              <a:t>éteindre</a:t>
            </a:r>
            <a:r>
              <a:rPr lang="en-US"/>
              <a:t> </a:t>
            </a:r>
            <a:r>
              <a:rPr lang="en-US" err="1"/>
              <a:t>votre</a:t>
            </a:r>
            <a:r>
              <a:rPr lang="en-US"/>
              <a:t> </a:t>
            </a:r>
            <a:r>
              <a:rPr lang="en-US" err="1"/>
              <a:t>caméra</a:t>
            </a:r>
            <a:r>
              <a:rPr lang="en-US"/>
              <a:t>.</a:t>
            </a:r>
          </a:p>
          <a:p>
            <a:pPr marL="285750" indent="-285750">
              <a:buFont typeface="Arial,Sans-Serif"/>
              <a:buChar char="•"/>
            </a:pPr>
            <a:r>
              <a:rPr lang="fr-CA"/>
              <a:t>Nous vous invitons à vous mettre en sourdine pendant la présentation. Une période de questions aura lieu à la fin de la rencontre.</a:t>
            </a:r>
            <a:r>
              <a:rPr lang="en-US"/>
              <a:t> </a:t>
            </a:r>
          </a:p>
          <a:p>
            <a:pPr marL="285750" indent="-285750">
              <a:buFont typeface="Arial,Sans-Serif"/>
              <a:buChar char="•"/>
            </a:pPr>
            <a:r>
              <a:rPr lang="fr-CA"/>
              <a:t>Si nous ne pouvons vous répondre immédiatement, nous nous engageons à vous revenir dans les prochains jours.</a:t>
            </a:r>
            <a:r>
              <a:rPr lang="en-US"/>
              <a:t> </a:t>
            </a:r>
          </a:p>
          <a:p>
            <a:pPr marL="285750" indent="-285750">
              <a:buFont typeface="Arial,Sans-Serif"/>
              <a:buChar char="•"/>
            </a:pPr>
            <a:r>
              <a:rPr lang="fr-CA"/>
              <a:t>Ce webinaire se veut informatif et général. Ainsi, nous ne pourrons pas vous renseigner sur les motifs d’une décision prise par le passé. Si vous souhaitez de la rétroaction sur un dossier en particulier, contactez-nous directement.</a:t>
            </a:r>
            <a:r>
              <a:rPr lang="en-US"/>
              <a:t> </a:t>
            </a:r>
            <a:r>
              <a:rPr lang="fr-CA"/>
              <a:t> </a:t>
            </a:r>
          </a:p>
          <a:p>
            <a:pPr marL="285750" indent="-285750">
              <a:buFont typeface="Arial,Sans-Serif"/>
              <a:buChar char="•"/>
            </a:pPr>
            <a:r>
              <a:rPr lang="fr-CA"/>
              <a:t>Procéder à l’enregistrement</a:t>
            </a:r>
          </a:p>
          <a:p>
            <a:pPr marL="171450" indent="-171450">
              <a:buFont typeface="Arial,Sans-Serif"/>
              <a:buChar char="•"/>
            </a:pPr>
            <a:endParaRPr lang="fr-CA"/>
          </a:p>
          <a:p>
            <a:pPr marL="171450" indent="-171450">
              <a:buFont typeface="Arial,Sans-Serif"/>
              <a:buChar char="•"/>
            </a:pPr>
            <a:endParaRPr lang="en-US"/>
          </a:p>
          <a:p>
            <a:endParaRPr lang="fr-CA"/>
          </a:p>
        </p:txBody>
      </p:sp>
    </p:spTree>
    <p:extLst>
      <p:ext uri="{BB962C8B-B14F-4D97-AF65-F5344CB8AC3E}">
        <p14:creationId xmlns:p14="http://schemas.microsoft.com/office/powerpoint/2010/main" val="3556224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Mélissa</a:t>
            </a:r>
            <a:endParaRPr lang="fr-CA" sz="1200" b="1"/>
          </a:p>
          <a:p>
            <a:pPr lvl="0"/>
            <a:endParaRPr lang="fr-CA"/>
          </a:p>
        </p:txBody>
      </p:sp>
    </p:spTree>
    <p:extLst>
      <p:ext uri="{BB962C8B-B14F-4D97-AF65-F5344CB8AC3E}">
        <p14:creationId xmlns:p14="http://schemas.microsoft.com/office/powerpoint/2010/main" val="3420959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a:lnSpc>
                <a:spcPct val="100000"/>
              </a:lnSpc>
              <a:spcBef>
                <a:spcPts val="0"/>
              </a:spcBef>
              <a:spcAft>
                <a:spcPts val="0"/>
              </a:spcAft>
              <a:buNone/>
              <a:tabLst/>
              <a:defRPr/>
            </a:pPr>
            <a:r>
              <a:rPr lang="fr-CA" b="1"/>
              <a:t>Mélissa</a:t>
            </a:r>
            <a:endParaRPr lang="fr-FR"/>
          </a:p>
          <a:p>
            <a:pPr lvl="0"/>
            <a:endParaRPr lang="fr-CA"/>
          </a:p>
          <a:p>
            <a:pPr marL="0" indent="0" algn="l">
              <a:lnSpc>
                <a:spcPct val="100000"/>
              </a:lnSpc>
              <a:spcBef>
                <a:spcPts val="0"/>
              </a:spcBef>
              <a:buClr>
                <a:srgbClr val="C2A77A"/>
              </a:buClr>
              <a:buFont typeface="Wingdings" panose="05000000000000000000" pitchFamily="2" charset="2"/>
              <a:buNone/>
            </a:pPr>
            <a:endParaRPr lang="fr-CA" sz="1200">
              <a:solidFill>
                <a:srgbClr val="133A62"/>
              </a:solidFill>
              <a:latin typeface="Playfair Medium" pitchFamily="2" charset="0"/>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200">
                <a:solidFill>
                  <a:srgbClr val="133A62"/>
                </a:solidFill>
                <a:latin typeface="Playfair Medium" pitchFamily="2" charset="0"/>
                <a:cs typeface="Playfair Medium" pitchFamily="2" charset="0"/>
              </a:rPr>
              <a:t>Pour chaque catégorie, on vous guide sur les réponses à formuler;</a:t>
            </a:r>
          </a:p>
          <a:p>
            <a:pPr marL="342900" indent="-342900" algn="l">
              <a:lnSpc>
                <a:spcPct val="100000"/>
              </a:lnSpc>
              <a:spcBef>
                <a:spcPts val="0"/>
              </a:spcBef>
              <a:buClr>
                <a:srgbClr val="C2A77A"/>
              </a:buClr>
              <a:buFont typeface="Wingdings" panose="05000000000000000000" pitchFamily="2" charset="2"/>
              <a:buChar char="ü"/>
            </a:pPr>
            <a:endParaRPr lang="fr-CA" sz="1200">
              <a:solidFill>
                <a:srgbClr val="133A62"/>
              </a:solidFill>
              <a:latin typeface="Playfair Medium" pitchFamily="2" charset="0"/>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200">
                <a:solidFill>
                  <a:srgbClr val="133A62"/>
                </a:solidFill>
                <a:latin typeface="Playfair Medium" pitchFamily="2" charset="0"/>
                <a:cs typeface="Playfair Medium" pitchFamily="2" charset="0"/>
              </a:rPr>
              <a:t>Ce sont ces critères que les membres du jury utiliseront au moment de l’évaluation des candidatures;</a:t>
            </a:r>
          </a:p>
          <a:p>
            <a:pPr algn="l">
              <a:lnSpc>
                <a:spcPct val="100000"/>
              </a:lnSpc>
              <a:spcBef>
                <a:spcPts val="0"/>
              </a:spcBef>
              <a:buClr>
                <a:srgbClr val="C2A77A"/>
              </a:buClr>
            </a:pPr>
            <a:endParaRPr lang="fr-CA" sz="1200">
              <a:solidFill>
                <a:srgbClr val="133A62"/>
              </a:solidFill>
              <a:latin typeface="Playfair Medium" pitchFamily="2" charset="0"/>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200">
                <a:solidFill>
                  <a:srgbClr val="133A62"/>
                </a:solidFill>
                <a:latin typeface="Playfair Medium" pitchFamily="2" charset="0"/>
                <a:cs typeface="Playfair Medium" pitchFamily="2" charset="0"/>
              </a:rPr>
              <a:t>Attention au maximum de mots. Nous vous suggérons de travailler dans un document Word en parallèle;</a:t>
            </a:r>
          </a:p>
          <a:p>
            <a:pPr algn="l">
              <a:lnSpc>
                <a:spcPct val="100000"/>
              </a:lnSpc>
              <a:spcBef>
                <a:spcPts val="0"/>
              </a:spcBef>
              <a:buClr>
                <a:srgbClr val="C2A77A"/>
              </a:buClr>
            </a:pPr>
            <a:endParaRPr lang="fr-CA" sz="1200">
              <a:solidFill>
                <a:srgbClr val="133A62"/>
              </a:solidFill>
              <a:latin typeface="Playfair Medium" pitchFamily="2" charset="0"/>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200">
                <a:solidFill>
                  <a:srgbClr val="133A62"/>
                </a:solidFill>
                <a:latin typeface="Playfair Medium" pitchFamily="2" charset="0"/>
                <a:cs typeface="Playfair Medium" pitchFamily="2" charset="0"/>
              </a:rPr>
              <a:t>Important de joindre la photo;</a:t>
            </a:r>
          </a:p>
          <a:p>
            <a:pPr marL="457200" indent="-457200" algn="l">
              <a:lnSpc>
                <a:spcPct val="100000"/>
              </a:lnSpc>
              <a:spcBef>
                <a:spcPts val="0"/>
              </a:spcBef>
              <a:buClr>
                <a:srgbClr val="C2A77A"/>
              </a:buClr>
              <a:buFont typeface="+mj-lt"/>
              <a:buAutoNum type="arabicPeriod"/>
            </a:pPr>
            <a:endParaRPr lang="fr-CA" sz="1200">
              <a:solidFill>
                <a:srgbClr val="133A62"/>
              </a:solidFill>
              <a:latin typeface="Playfair Medium" pitchFamily="2" charset="0"/>
              <a:cs typeface="Playfair Medium" pitchFamily="2" charset="0"/>
            </a:endParaRPr>
          </a:p>
          <a:p>
            <a:pPr lvl="0"/>
            <a:endParaRPr lang="fr-CA"/>
          </a:p>
        </p:txBody>
      </p:sp>
    </p:spTree>
    <p:extLst>
      <p:ext uri="{BB962C8B-B14F-4D97-AF65-F5344CB8AC3E}">
        <p14:creationId xmlns:p14="http://schemas.microsoft.com/office/powerpoint/2010/main" val="4026553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a:lnSpc>
                <a:spcPct val="100000"/>
              </a:lnSpc>
              <a:spcBef>
                <a:spcPts val="0"/>
              </a:spcBef>
              <a:spcAft>
                <a:spcPts val="0"/>
              </a:spcAft>
              <a:buNone/>
              <a:tabLst/>
              <a:defRPr/>
            </a:pPr>
            <a:r>
              <a:rPr lang="fr-CA" b="1"/>
              <a:t>Mélissa</a:t>
            </a:r>
            <a:endParaRPr lang="fr-FR"/>
          </a:p>
          <a:p>
            <a:pPr lvl="0"/>
            <a:endParaRPr lang="fr-CA"/>
          </a:p>
          <a:p>
            <a:pPr lvl="0"/>
            <a:endParaRPr lang="fr-CA"/>
          </a:p>
        </p:txBody>
      </p:sp>
    </p:spTree>
    <p:extLst>
      <p:ext uri="{BB962C8B-B14F-4D97-AF65-F5344CB8AC3E}">
        <p14:creationId xmlns:p14="http://schemas.microsoft.com/office/powerpoint/2010/main" val="2796011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Alex</a:t>
            </a:r>
            <a:endParaRPr lang="fr-CA" sz="1200" b="1"/>
          </a:p>
          <a:p>
            <a:pPr lvl="0"/>
            <a:endParaRPr lang="fr-CA"/>
          </a:p>
          <a:p>
            <a:pPr lvl="0"/>
            <a:endParaRPr lang="fr-CA"/>
          </a:p>
          <a:p>
            <a:r>
              <a:rPr lang="fr-CA" i="1"/>
              <a:t>- Il est important de mettre le candidat dans la bonne catégorie, autrement la candidature pourrait être rejetée avant même de passer devant le jury.</a:t>
            </a:r>
          </a:p>
          <a:p>
            <a:r>
              <a:rPr lang="fr-CA" i="1"/>
              <a:t>- Le jury peut également prendre la liberté, s’il le souhaite, de nommer un lauréat Coup de cœur de moins de 18 ans et/ou un prix hommage à un grand philanthrope ayant eu un impact significatif et soutenu sur sa communauté.</a:t>
            </a:r>
          </a:p>
          <a:p>
            <a:pPr lvl="0"/>
            <a:endParaRPr lang="fr-CA"/>
          </a:p>
        </p:txBody>
      </p:sp>
    </p:spTree>
    <p:extLst>
      <p:ext uri="{BB962C8B-B14F-4D97-AF65-F5344CB8AC3E}">
        <p14:creationId xmlns:p14="http://schemas.microsoft.com/office/powerpoint/2010/main" val="32180916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Alex</a:t>
            </a:r>
            <a:endParaRPr lang="fr-CA" sz="1200" b="1"/>
          </a:p>
          <a:p>
            <a:pPr lvl="0"/>
            <a:endParaRPr lang="fr-CA"/>
          </a:p>
          <a:p>
            <a:pPr lvl="0"/>
            <a:endParaRPr lang="fr-CA"/>
          </a:p>
          <a:p>
            <a:pPr marL="342900" indent="-342900" algn="l">
              <a:lnSpc>
                <a:spcPct val="100000"/>
              </a:lnSpc>
              <a:spcBef>
                <a:spcPts val="0"/>
              </a:spcBef>
              <a:buClr>
                <a:srgbClr val="C2A77A"/>
              </a:buClr>
              <a:buFont typeface="Wingdings" panose="05000000000000000000" pitchFamily="2" charset="2"/>
              <a:buChar char="ü"/>
            </a:pPr>
            <a:r>
              <a:rPr lang="fr-CA" sz="1200">
                <a:solidFill>
                  <a:srgbClr val="133A62"/>
                </a:solidFill>
                <a:latin typeface="Playfair Medium" pitchFamily="2" charset="0"/>
                <a:cs typeface="Playfair Medium" pitchFamily="2" charset="0"/>
              </a:rPr>
              <a:t>Ce prix honore un individu, une famille ou une fondation privée;</a:t>
            </a:r>
          </a:p>
          <a:p>
            <a:pPr algn="l">
              <a:lnSpc>
                <a:spcPct val="100000"/>
              </a:lnSpc>
              <a:spcBef>
                <a:spcPts val="0"/>
              </a:spcBef>
              <a:buClr>
                <a:srgbClr val="C2A77A"/>
              </a:buClr>
            </a:pPr>
            <a:endParaRPr lang="fr-CA" sz="1200">
              <a:solidFill>
                <a:srgbClr val="133A62"/>
              </a:solidFill>
              <a:latin typeface="Playfair Medium" pitchFamily="2" charset="0"/>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200">
                <a:solidFill>
                  <a:srgbClr val="133A62"/>
                </a:solidFill>
                <a:latin typeface="Playfair Medium" pitchFamily="2" charset="0"/>
                <a:cs typeface="Playfair Medium" pitchFamily="2" charset="0"/>
              </a:rPr>
              <a:t>Il vise à saluer un don, indépendant d’une organisation ou d’une entreprise,</a:t>
            </a:r>
          </a:p>
          <a:p>
            <a:pPr marL="360363" algn="l">
              <a:lnSpc>
                <a:spcPct val="100000"/>
              </a:lnSpc>
              <a:spcBef>
                <a:spcPts val="0"/>
              </a:spcBef>
              <a:buClr>
                <a:srgbClr val="C2A77A"/>
              </a:buClr>
            </a:pPr>
            <a:r>
              <a:rPr lang="fr-CA" sz="1200">
                <a:solidFill>
                  <a:srgbClr val="133A62"/>
                </a:solidFill>
                <a:latin typeface="Playfair Medium" pitchFamily="2" charset="0"/>
                <a:cs typeface="Playfair Medium" pitchFamily="2" charset="0"/>
              </a:rPr>
              <a:t>qui a eu un impact extraordinaire;</a:t>
            </a:r>
          </a:p>
          <a:p>
            <a:pPr algn="l">
              <a:lnSpc>
                <a:spcPct val="100000"/>
              </a:lnSpc>
              <a:spcBef>
                <a:spcPts val="0"/>
              </a:spcBef>
              <a:buClr>
                <a:srgbClr val="C2A77A"/>
              </a:buClr>
            </a:pPr>
            <a:endParaRPr lang="fr-CA" sz="1200">
              <a:solidFill>
                <a:srgbClr val="133A62"/>
              </a:solidFill>
              <a:latin typeface="Playfair Medium" pitchFamily="2" charset="0"/>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200">
                <a:solidFill>
                  <a:srgbClr val="133A62"/>
                </a:solidFill>
                <a:latin typeface="Playfair Medium" pitchFamily="2" charset="0"/>
                <a:cs typeface="Playfair Medium" pitchFamily="2" charset="0"/>
              </a:rPr>
              <a:t>Le montant de l’implication philanthropique peut, ou ne pas, être indiqué dans le formulaire, dépendamment de la confidentialité des informations;</a:t>
            </a:r>
          </a:p>
          <a:p>
            <a:pPr lvl="0"/>
            <a:endParaRPr lang="fr-CA"/>
          </a:p>
        </p:txBody>
      </p:sp>
    </p:spTree>
    <p:extLst>
      <p:ext uri="{BB962C8B-B14F-4D97-AF65-F5344CB8AC3E}">
        <p14:creationId xmlns:p14="http://schemas.microsoft.com/office/powerpoint/2010/main" val="16727976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Alex</a:t>
            </a:r>
            <a:endParaRPr lang="fr-CA" sz="1200" b="1"/>
          </a:p>
          <a:p>
            <a:endParaRPr lang="fr-CA" sz="1200">
              <a:effectLst/>
              <a:latin typeface="+mj-lt"/>
              <a:ea typeface="Calibri" panose="020F0502020204030204" pitchFamily="34" charset="0"/>
              <a:cs typeface="Arial" panose="020B0604020202020204" pitchFamily="34" charset="0"/>
            </a:endParaRPr>
          </a:p>
          <a:p>
            <a:r>
              <a:rPr lang="fr-CA" sz="1200">
                <a:effectLst/>
                <a:latin typeface="+mj-lt"/>
                <a:ea typeface="Calibri" panose="020F0502020204030204" pitchFamily="34" charset="0"/>
                <a:cs typeface="Arial" panose="020B0604020202020204" pitchFamily="34" charset="0"/>
              </a:rPr>
              <a:t>Ce prix honore </a:t>
            </a:r>
            <a:r>
              <a:rPr lang="fr-CA" sz="1200" b="1">
                <a:effectLst/>
                <a:latin typeface="+mj-lt"/>
                <a:ea typeface="Calibri" panose="020F0502020204030204" pitchFamily="34" charset="0"/>
                <a:cs typeface="Arial" panose="020B0604020202020204" pitchFamily="34" charset="0"/>
              </a:rPr>
              <a:t>un individu ou une famille</a:t>
            </a:r>
            <a:r>
              <a:rPr lang="fr-CA" sz="1200">
                <a:effectLst/>
                <a:latin typeface="+mj-lt"/>
                <a:ea typeface="Calibri" panose="020F0502020204030204" pitchFamily="34" charset="0"/>
                <a:cs typeface="Arial" panose="020B0604020202020204" pitchFamily="34" charset="0"/>
              </a:rPr>
              <a:t> qui, avec </a:t>
            </a:r>
            <a:r>
              <a:rPr lang="fr-CA" sz="1200" b="1">
                <a:effectLst/>
                <a:latin typeface="+mj-lt"/>
                <a:ea typeface="Calibri" panose="020F0502020204030204" pitchFamily="34" charset="0"/>
                <a:cs typeface="Arial" panose="020B0604020202020204" pitchFamily="34" charset="0"/>
              </a:rPr>
              <a:t>une initiative philanthropique</a:t>
            </a:r>
            <a:r>
              <a:rPr lang="fr-CA" sz="1200">
                <a:effectLst/>
                <a:latin typeface="+mj-lt"/>
                <a:ea typeface="Calibri" panose="020F0502020204030204" pitchFamily="34" charset="0"/>
                <a:cs typeface="Arial" panose="020B0604020202020204" pitchFamily="34" charset="0"/>
              </a:rPr>
              <a:t>, a fait preuve bénévolement d’une responsabilité civique hors du commun, agissant en tant que levier pour </a:t>
            </a:r>
            <a:r>
              <a:rPr lang="fr-CA" sz="1200" b="1">
                <a:effectLst/>
                <a:latin typeface="+mj-lt"/>
                <a:ea typeface="Calibri" panose="020F0502020204030204" pitchFamily="34" charset="0"/>
                <a:cs typeface="Arial" panose="020B0604020202020204" pitchFamily="34" charset="0"/>
              </a:rPr>
              <a:t>motiver et coordonner des groupes de donateurs et/ou de bénévoles</a:t>
            </a:r>
            <a:r>
              <a:rPr lang="fr-CA" sz="1200">
                <a:effectLst/>
                <a:latin typeface="+mj-lt"/>
                <a:ea typeface="Calibri" panose="020F0502020204030204" pitchFamily="34" charset="0"/>
                <a:cs typeface="Arial" panose="020B0604020202020204" pitchFamily="34" charset="0"/>
              </a:rPr>
              <a:t> au service de votre mission ou pour un projet de collecte de fonds spécifique. Il vise à saluer </a:t>
            </a:r>
            <a:r>
              <a:rPr lang="fr-CA" sz="1200" b="1">
                <a:effectLst/>
                <a:latin typeface="+mj-lt"/>
                <a:ea typeface="Calibri" panose="020F0502020204030204" pitchFamily="34" charset="0"/>
                <a:cs typeface="Arial" panose="020B0604020202020204" pitchFamily="34" charset="0"/>
              </a:rPr>
              <a:t>une initiative philanthropique individuelle ou familiale</a:t>
            </a:r>
            <a:r>
              <a:rPr lang="fr-CA" sz="1200">
                <a:effectLst/>
                <a:latin typeface="+mj-lt"/>
                <a:ea typeface="Calibri" panose="020F0502020204030204" pitchFamily="34" charset="0"/>
                <a:cs typeface="Arial" panose="020B0604020202020204" pitchFamily="34" charset="0"/>
              </a:rPr>
              <a:t>, indépendante d’une organisation ou d’une entreprise, qui a eu un impact extraordinaire sur votre capacité à offrir des programmes et/ou services.</a:t>
            </a:r>
            <a:endParaRPr lang="fr-CA" sz="1200">
              <a:effectLst/>
              <a:latin typeface="+mj-lt"/>
              <a:ea typeface="Calibri" panose="020F0502020204030204" pitchFamily="34" charset="0"/>
              <a:cs typeface="Times New Roman" panose="02020603050405020304" pitchFamily="18" charset="0"/>
            </a:endParaRPr>
          </a:p>
          <a:p>
            <a:r>
              <a:rPr lang="fr-CA"/>
              <a:t>Le </a:t>
            </a:r>
            <a:r>
              <a:rPr lang="fr-CA" b="1"/>
              <a:t>bénévolat doit être lié intrinsèquement à la collecte de fonds</a:t>
            </a:r>
            <a:r>
              <a:rPr lang="fr-CA"/>
              <a:t>.</a:t>
            </a:r>
          </a:p>
          <a:p>
            <a:pPr lvl="0"/>
            <a:endParaRPr lang="fr-CA"/>
          </a:p>
        </p:txBody>
      </p:sp>
    </p:spTree>
    <p:extLst>
      <p:ext uri="{BB962C8B-B14F-4D97-AF65-F5344CB8AC3E}">
        <p14:creationId xmlns:p14="http://schemas.microsoft.com/office/powerpoint/2010/main" val="3397815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a:t>Alex</a:t>
            </a:r>
          </a:p>
          <a:p>
            <a:endParaRPr lang="fr-CA" sz="1800">
              <a:effectLst/>
              <a:latin typeface="Arial" panose="020B0604020202020204" pitchFamily="34" charset="0"/>
              <a:ea typeface="Calibri" panose="020F0502020204030204" pitchFamily="34" charset="0"/>
              <a:cs typeface="Arial" panose="020B0604020202020204" pitchFamily="34" charset="0"/>
            </a:endParaRPr>
          </a:p>
          <a:p>
            <a:r>
              <a:rPr lang="fr-CA" sz="1800">
                <a:effectLst/>
                <a:latin typeface="Arial" panose="020B0604020202020204" pitchFamily="34" charset="0"/>
                <a:ea typeface="Calibri" panose="020F0502020204030204" pitchFamily="34" charset="0"/>
                <a:cs typeface="Arial" panose="020B0604020202020204" pitchFamily="34" charset="0"/>
              </a:rPr>
              <a:t>Ce prix honore </a:t>
            </a:r>
            <a:r>
              <a:rPr lang="fr-CA" sz="1800" b="1">
                <a:effectLst/>
                <a:latin typeface="Arial" panose="020B0604020202020204" pitchFamily="34" charset="0"/>
                <a:ea typeface="Calibri" panose="020F0502020204030204" pitchFamily="34" charset="0"/>
                <a:cs typeface="Arial" panose="020B0604020202020204" pitchFamily="34" charset="0"/>
              </a:rPr>
              <a:t>une entreprise ou la fondation d’une entreprise</a:t>
            </a:r>
            <a:r>
              <a:rPr lang="fr-CA" sz="1800">
                <a:effectLst/>
                <a:latin typeface="Arial" panose="020B0604020202020204" pitchFamily="34" charset="0"/>
                <a:ea typeface="Calibri" panose="020F0502020204030204" pitchFamily="34" charset="0"/>
                <a:cs typeface="Arial" panose="020B0604020202020204" pitchFamily="34" charset="0"/>
              </a:rPr>
              <a:t> de </a:t>
            </a:r>
            <a:r>
              <a:rPr lang="fr-CA" sz="1800" b="1">
                <a:effectLst/>
                <a:latin typeface="Arial" panose="020B0604020202020204" pitchFamily="34" charset="0"/>
                <a:ea typeface="Calibri" panose="020F0502020204030204" pitchFamily="34" charset="0"/>
                <a:cs typeface="Arial" panose="020B0604020202020204" pitchFamily="34" charset="0"/>
              </a:rPr>
              <a:t>moins de 500 employés et de 500 employés et plus</a:t>
            </a:r>
            <a:r>
              <a:rPr lang="fr-CA" sz="1800">
                <a:effectLst/>
                <a:latin typeface="Arial" panose="020B0604020202020204" pitchFamily="34" charset="0"/>
                <a:ea typeface="Calibri" panose="020F0502020204030204" pitchFamily="34" charset="0"/>
                <a:cs typeface="Arial" panose="020B0604020202020204" pitchFamily="34" charset="0"/>
              </a:rPr>
              <a:t> qui, avec </a:t>
            </a:r>
            <a:r>
              <a:rPr lang="fr-CA" sz="1800" b="1">
                <a:effectLst/>
                <a:latin typeface="Arial" panose="020B0604020202020204" pitchFamily="34" charset="0"/>
                <a:ea typeface="Calibri" panose="020F0502020204030204" pitchFamily="34" charset="0"/>
                <a:cs typeface="Arial" panose="020B0604020202020204" pitchFamily="34" charset="0"/>
              </a:rPr>
              <a:t>une initiative philanthropique</a:t>
            </a:r>
            <a:r>
              <a:rPr lang="fr-CA" sz="1800">
                <a:effectLst/>
                <a:latin typeface="Arial" panose="020B0604020202020204" pitchFamily="34" charset="0"/>
                <a:ea typeface="Calibri" panose="020F0502020204030204" pitchFamily="34" charset="0"/>
                <a:cs typeface="Arial" panose="020B0604020202020204" pitchFamily="34" charset="0"/>
              </a:rPr>
              <a:t>, a fait preuve d’une responsabilité civique hors du commun, agissant en tant que levier pour </a:t>
            </a:r>
            <a:r>
              <a:rPr lang="fr-CA" sz="1800" b="1">
                <a:effectLst/>
                <a:latin typeface="Arial" panose="020B0604020202020204" pitchFamily="34" charset="0"/>
                <a:ea typeface="Calibri" panose="020F0502020204030204" pitchFamily="34" charset="0"/>
                <a:cs typeface="Arial" panose="020B0604020202020204" pitchFamily="34" charset="0"/>
              </a:rPr>
              <a:t>motiver et coordonner des groupes de donateurs et/ou de bénévoles</a:t>
            </a:r>
            <a:r>
              <a:rPr lang="fr-CA" sz="1800">
                <a:effectLst/>
                <a:latin typeface="Arial" panose="020B0604020202020204" pitchFamily="34" charset="0"/>
                <a:ea typeface="Calibri" panose="020F0502020204030204" pitchFamily="34" charset="0"/>
                <a:cs typeface="Arial" panose="020B0604020202020204" pitchFamily="34" charset="0"/>
              </a:rPr>
              <a:t> au service de votre mission ou pour un projet de collecte de fonds spécifique. Il vise à saluer </a:t>
            </a:r>
            <a:r>
              <a:rPr lang="fr-CA" sz="1800" b="1">
                <a:effectLst/>
                <a:latin typeface="Arial" panose="020B0604020202020204" pitchFamily="34" charset="0"/>
                <a:ea typeface="Calibri" panose="020F0502020204030204" pitchFamily="34" charset="0"/>
                <a:cs typeface="Arial" panose="020B0604020202020204" pitchFamily="34" charset="0"/>
              </a:rPr>
              <a:t>une initiative philanthropique corporative</a:t>
            </a:r>
            <a:r>
              <a:rPr lang="fr-CA" sz="1800">
                <a:effectLst/>
                <a:latin typeface="Arial" panose="020B0604020202020204" pitchFamily="34" charset="0"/>
                <a:ea typeface="Calibri" panose="020F0502020204030204" pitchFamily="34" charset="0"/>
                <a:cs typeface="Arial" panose="020B0604020202020204" pitchFamily="34" charset="0"/>
              </a:rPr>
              <a:t> qui a eu un impact extraordinaire sur votre capacité à offrir des programmes et/ou services.</a:t>
            </a:r>
          </a:p>
          <a:p>
            <a:r>
              <a:rPr lang="fr-CA">
                <a:latin typeface="Arial" panose="020B0604020202020204" pitchFamily="34" charset="0"/>
                <a:cs typeface="Arial" panose="020B0604020202020204" pitchFamily="34" charset="0"/>
              </a:rPr>
              <a:t>2 prix:</a:t>
            </a:r>
          </a:p>
          <a:p>
            <a:pPr lvl="1"/>
            <a:r>
              <a:rPr lang="fr-CA" sz="1800">
                <a:latin typeface="Arial" panose="020B0604020202020204" pitchFamily="34" charset="0"/>
                <a:cs typeface="Arial" panose="020B0604020202020204" pitchFamily="34" charset="0"/>
              </a:rPr>
              <a:t>Moins de 500 employés </a:t>
            </a:r>
          </a:p>
          <a:p>
            <a:pPr lvl="1"/>
            <a:r>
              <a:rPr lang="fr-CA" sz="1800">
                <a:latin typeface="Arial" panose="020B0604020202020204" pitchFamily="34" charset="0"/>
                <a:cs typeface="Arial" panose="020B0604020202020204" pitchFamily="34" charset="0"/>
              </a:rPr>
              <a:t>500 employés et plus</a:t>
            </a:r>
          </a:p>
          <a:p>
            <a:pPr marL="0" indent="0">
              <a:buNone/>
            </a:pPr>
            <a:endParaRPr lang="fr-CA"/>
          </a:p>
        </p:txBody>
      </p:sp>
    </p:spTree>
    <p:extLst>
      <p:ext uri="{BB962C8B-B14F-4D97-AF65-F5344CB8AC3E}">
        <p14:creationId xmlns:p14="http://schemas.microsoft.com/office/powerpoint/2010/main" val="1032145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a:lnSpc>
                <a:spcPct val="100000"/>
              </a:lnSpc>
              <a:spcBef>
                <a:spcPts val="0"/>
              </a:spcBef>
              <a:spcAft>
                <a:spcPts val="0"/>
              </a:spcAft>
              <a:buNone/>
              <a:tabLst/>
              <a:defRPr/>
            </a:pPr>
            <a:r>
              <a:rPr lang="fr-CA" b="1"/>
              <a:t>Mélissa</a:t>
            </a:r>
            <a:endParaRPr lang="fr-FR"/>
          </a:p>
          <a:p>
            <a:endParaRPr lang="fr-CA" sz="1800">
              <a:effectLst/>
              <a:latin typeface="+mj-lt"/>
              <a:ea typeface="Calibri" panose="020F0502020204030204" pitchFamily="34" charset="0"/>
              <a:cs typeface="Arial" panose="020B0604020202020204" pitchFamily="34" charset="0"/>
            </a:endParaRPr>
          </a:p>
          <a:p>
            <a:r>
              <a:rPr lang="fr-CA" sz="1800">
                <a:effectLst/>
                <a:latin typeface="+mj-lt"/>
                <a:ea typeface="Calibri" panose="020F0502020204030204" pitchFamily="34" charset="0"/>
                <a:cs typeface="Arial" panose="020B0604020202020204" pitchFamily="34" charset="0"/>
              </a:rPr>
              <a:t>Ce prix reconnaît un jeune ou un groupe de </a:t>
            </a:r>
            <a:r>
              <a:rPr lang="fr-CA" sz="1800" b="1">
                <a:effectLst/>
                <a:latin typeface="+mj-lt"/>
                <a:ea typeface="Calibri" panose="020F0502020204030204" pitchFamily="34" charset="0"/>
                <a:cs typeface="Arial" panose="020B0604020202020204" pitchFamily="34" charset="0"/>
              </a:rPr>
              <a:t>jeunes de 25 ans et moins</a:t>
            </a:r>
            <a:r>
              <a:rPr lang="fr-CA" sz="1800">
                <a:effectLst/>
                <a:latin typeface="+mj-lt"/>
                <a:ea typeface="Calibri" panose="020F0502020204030204" pitchFamily="34" charset="0"/>
                <a:cs typeface="Arial" panose="020B0604020202020204" pitchFamily="34" charset="0"/>
              </a:rPr>
              <a:t> qui, par </a:t>
            </a:r>
            <a:r>
              <a:rPr lang="fr-CA" sz="1800" b="1">
                <a:effectLst/>
                <a:latin typeface="+mj-lt"/>
                <a:ea typeface="Calibri" panose="020F0502020204030204" pitchFamily="34" charset="0"/>
                <a:cs typeface="Arial" panose="020B0604020202020204" pitchFamily="34" charset="0"/>
              </a:rPr>
              <a:t>un soutien financier direct, par une initiative philanthropique, par le développement d’un programme de bienfaisance et/ou par le bénévolat</a:t>
            </a:r>
            <a:r>
              <a:rPr lang="fr-CA" sz="1800">
                <a:effectLst/>
                <a:latin typeface="+mj-lt"/>
                <a:ea typeface="Calibri" panose="020F0502020204030204" pitchFamily="34" charset="0"/>
                <a:cs typeface="Arial" panose="020B0604020202020204" pitchFamily="34" charset="0"/>
              </a:rPr>
              <a:t>, a fait preuve d’une responsabilité civique hors du commun et d’une générosité exceptionnelle au service de votre mission ou pour un projet de collecte de fonds spécifique. Il vise à saluer </a:t>
            </a:r>
            <a:r>
              <a:rPr lang="fr-CA" sz="1800" b="1">
                <a:effectLst/>
                <a:latin typeface="+mj-lt"/>
                <a:ea typeface="Calibri" panose="020F0502020204030204" pitchFamily="34" charset="0"/>
                <a:cs typeface="Arial" panose="020B0604020202020204" pitchFamily="34" charset="0"/>
              </a:rPr>
              <a:t>l’engagement et le leadership de la jeunesse</a:t>
            </a:r>
            <a:r>
              <a:rPr lang="fr-CA" sz="1800">
                <a:effectLst/>
                <a:latin typeface="+mj-lt"/>
                <a:ea typeface="Calibri" panose="020F0502020204030204" pitchFamily="34" charset="0"/>
                <a:cs typeface="Arial" panose="020B0604020202020204" pitchFamily="34" charset="0"/>
              </a:rPr>
              <a:t> en philanthropie.</a:t>
            </a:r>
            <a:endParaRPr lang="fr-CA" sz="1800">
              <a:effectLst/>
              <a:latin typeface="+mj-lt"/>
              <a:ea typeface="Calibri" panose="020F0502020204030204" pitchFamily="34" charset="0"/>
              <a:cs typeface="Times New Roman" panose="02020603050405020304" pitchFamily="18" charset="0"/>
            </a:endParaRPr>
          </a:p>
          <a:p>
            <a:r>
              <a:rPr lang="fr-CA" b="1"/>
              <a:t>Une seule catégorie: </a:t>
            </a:r>
            <a:r>
              <a:rPr lang="fr-CA" sz="1800"/>
              <a:t>25 ans et moins</a:t>
            </a:r>
          </a:p>
        </p:txBody>
      </p:sp>
    </p:spTree>
    <p:extLst>
      <p:ext uri="{BB962C8B-B14F-4D97-AF65-F5344CB8AC3E}">
        <p14:creationId xmlns:p14="http://schemas.microsoft.com/office/powerpoint/2010/main" val="3392561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a:lnSpc>
                <a:spcPct val="100000"/>
              </a:lnSpc>
              <a:spcBef>
                <a:spcPts val="0"/>
              </a:spcBef>
              <a:spcAft>
                <a:spcPts val="0"/>
              </a:spcAft>
              <a:buNone/>
              <a:tabLst/>
              <a:defRPr/>
            </a:pPr>
            <a:r>
              <a:rPr lang="fr-CA" b="1"/>
              <a:t>Mélissa</a:t>
            </a:r>
            <a:endParaRPr lang="fr-FR"/>
          </a:p>
          <a:p>
            <a:endParaRPr lang="fr-CA">
              <a:latin typeface="+mj-lt"/>
              <a:cs typeface="Arial" panose="020B0604020202020204" pitchFamily="34" charset="0"/>
            </a:endParaRPr>
          </a:p>
          <a:p>
            <a:r>
              <a:rPr lang="fr-CA">
                <a:latin typeface="+mj-lt"/>
                <a:cs typeface="Arial" panose="020B0604020202020204" pitchFamily="34" charset="0"/>
              </a:rPr>
              <a:t>Anciennement </a:t>
            </a:r>
            <a:r>
              <a:rPr lang="fr-CA" b="1">
                <a:latin typeface="+mj-lt"/>
                <a:cs typeface="Arial" panose="020B0604020202020204" pitchFamily="34" charset="0"/>
              </a:rPr>
              <a:t>Prix gestionnaire novateur par excellence</a:t>
            </a:r>
          </a:p>
          <a:p>
            <a:r>
              <a:rPr lang="fr-CA">
                <a:latin typeface="+mj-lt"/>
                <a:cs typeface="Arial" panose="020B0604020202020204" pitchFamily="34" charset="0"/>
              </a:rPr>
              <a:t>Ce prix honore un professionnel de la philanthropie qui œuvre dans le domaine depuis dix ans ou moins. Il vise à saluer le leadership d’un individu qui amène un vent de fraîcheur dans le milieu tout en faisant rayonner les valeurs de l’AFP. Il honore un employé de votre organisation qui est une étoile montante dans le domaine de la philanthropie au Québec et qui représente la relève dans la profession.</a:t>
            </a:r>
          </a:p>
          <a:p>
            <a:pPr marL="0" indent="0">
              <a:buNone/>
            </a:pPr>
            <a:endParaRPr lang="fr-CA"/>
          </a:p>
        </p:txBody>
      </p:sp>
    </p:spTree>
    <p:extLst>
      <p:ext uri="{BB962C8B-B14F-4D97-AF65-F5344CB8AC3E}">
        <p14:creationId xmlns:p14="http://schemas.microsoft.com/office/powerpoint/2010/main" val="2871754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a:lnSpc>
                <a:spcPct val="100000"/>
              </a:lnSpc>
              <a:spcBef>
                <a:spcPts val="0"/>
              </a:spcBef>
              <a:spcAft>
                <a:spcPts val="0"/>
              </a:spcAft>
              <a:buNone/>
              <a:tabLst/>
              <a:defRPr/>
            </a:pPr>
            <a:r>
              <a:rPr lang="fr-CA" b="1"/>
              <a:t>Mélissa</a:t>
            </a:r>
            <a:endParaRPr lang="fr-FR"/>
          </a:p>
          <a:p>
            <a:endParaRPr lang="fr-CA" sz="1200">
              <a:effectLst/>
              <a:latin typeface="Arial" panose="020B0604020202020204" pitchFamily="34" charset="0"/>
              <a:ea typeface="Calibri" panose="020F0502020204030204" pitchFamily="34" charset="0"/>
              <a:cs typeface="Arial" panose="020B0604020202020204" pitchFamily="34" charset="0"/>
            </a:endParaRPr>
          </a:p>
          <a:p>
            <a:r>
              <a:rPr lang="fr-CA" sz="1200">
                <a:effectLst/>
                <a:latin typeface="Arial" panose="020B0604020202020204" pitchFamily="34" charset="0"/>
                <a:ea typeface="Calibri" panose="020F0502020204030204" pitchFamily="34" charset="0"/>
                <a:cs typeface="Arial" panose="020B0604020202020204" pitchFamily="34" charset="0"/>
              </a:rPr>
              <a:t>Ce prix honore </a:t>
            </a:r>
            <a:r>
              <a:rPr lang="fr-CA" sz="1200" b="1">
                <a:effectLst/>
                <a:latin typeface="Arial" panose="020B0604020202020204" pitchFamily="34" charset="0"/>
                <a:ea typeface="Calibri" panose="020F0502020204030204" pitchFamily="34" charset="0"/>
                <a:cs typeface="Arial" panose="020B0604020202020204" pitchFamily="34" charset="0"/>
              </a:rPr>
              <a:t>un professionnel de la philanthropie</a:t>
            </a:r>
            <a:r>
              <a:rPr lang="fr-CA" sz="1200">
                <a:effectLst/>
                <a:latin typeface="Arial" panose="020B0604020202020204" pitchFamily="34" charset="0"/>
                <a:ea typeface="Calibri" panose="020F0502020204030204" pitchFamily="34" charset="0"/>
                <a:cs typeface="Arial" panose="020B0604020202020204" pitchFamily="34" charset="0"/>
              </a:rPr>
              <a:t> qui a su démontrer </a:t>
            </a:r>
            <a:r>
              <a:rPr lang="fr-CA" sz="1200" b="1">
                <a:effectLst/>
                <a:latin typeface="Arial" panose="020B0604020202020204" pitchFamily="34" charset="0"/>
                <a:ea typeface="Calibri" panose="020F0502020204030204" pitchFamily="34" charset="0"/>
                <a:cs typeface="Arial" panose="020B0604020202020204" pitchFamily="34" charset="0"/>
              </a:rPr>
              <a:t>un niveau d’excellence soutenu dans le domaine de la philanthropie</a:t>
            </a:r>
            <a:r>
              <a:rPr lang="fr-CA" sz="1200">
                <a:effectLst/>
                <a:latin typeface="Arial" panose="020B0604020202020204" pitchFamily="34" charset="0"/>
                <a:ea typeface="Calibri" panose="020F0502020204030204" pitchFamily="34" charset="0"/>
                <a:cs typeface="Arial" panose="020B0604020202020204" pitchFamily="34" charset="0"/>
              </a:rPr>
              <a:t> par son leadership exemplaire, ses compétences en collecte de fonds, une vision avant-gardiste accompagnée de valeurs sûres et rigoureuses. Il vise à saluer </a:t>
            </a:r>
            <a:r>
              <a:rPr lang="fr-CA" sz="1200" b="1">
                <a:effectLst/>
                <a:latin typeface="Arial" panose="020B0604020202020204" pitchFamily="34" charset="0"/>
                <a:ea typeface="Calibri" panose="020F0502020204030204" pitchFamily="34" charset="0"/>
                <a:cs typeface="Arial" panose="020B0604020202020204" pitchFamily="34" charset="0"/>
              </a:rPr>
              <a:t>une personne qui œuvre au sein de votre organisation</a:t>
            </a:r>
            <a:r>
              <a:rPr lang="fr-CA" sz="1200">
                <a:effectLst/>
                <a:latin typeface="Arial" panose="020B0604020202020204" pitchFamily="34" charset="0"/>
                <a:ea typeface="Calibri" panose="020F0502020204030204" pitchFamily="34" charset="0"/>
                <a:cs typeface="Arial" panose="020B0604020202020204" pitchFamily="34" charset="0"/>
              </a:rPr>
              <a:t> qui a mené </a:t>
            </a:r>
            <a:r>
              <a:rPr lang="fr-CA" sz="1200" b="1">
                <a:effectLst/>
                <a:latin typeface="Arial" panose="020B0604020202020204" pitchFamily="34" charset="0"/>
                <a:ea typeface="Calibri" panose="020F0502020204030204" pitchFamily="34" charset="0"/>
                <a:cs typeface="Arial" panose="020B0604020202020204" pitchFamily="34" charset="0"/>
              </a:rPr>
              <a:t>une carrière exceptionnelle et a fait montre d’un dévouement hors du commun au domaine de la philanthropie</a:t>
            </a:r>
            <a:r>
              <a:rPr lang="fr-CA" sz="1200">
                <a:effectLst/>
                <a:latin typeface="Arial" panose="020B0604020202020204" pitchFamily="34" charset="0"/>
                <a:ea typeface="Calibri" panose="020F0502020204030204" pitchFamily="34" charset="0"/>
                <a:cs typeface="Arial" panose="020B0604020202020204" pitchFamily="34" charset="0"/>
              </a:rPr>
              <a:t>. </a:t>
            </a:r>
            <a:endParaRPr lang="fr-CA" sz="1200">
              <a:effectLst/>
              <a:latin typeface="Arial" panose="020B0604020202020204" pitchFamily="34" charset="0"/>
              <a:ea typeface="Calibri" panose="020F0502020204030204" pitchFamily="34" charset="0"/>
              <a:cs typeface="Times New Roman" panose="02020603050405020304" pitchFamily="18" charset="0"/>
            </a:endParaRPr>
          </a:p>
          <a:p>
            <a:endParaRPr lang="fr-CA" sz="1400"/>
          </a:p>
          <a:p>
            <a:pPr marL="0" indent="0">
              <a:buNone/>
            </a:pPr>
            <a:endParaRPr lang="fr-CA"/>
          </a:p>
        </p:txBody>
      </p:sp>
    </p:spTree>
    <p:extLst>
      <p:ext uri="{BB962C8B-B14F-4D97-AF65-F5344CB8AC3E}">
        <p14:creationId xmlns:p14="http://schemas.microsoft.com/office/powerpoint/2010/main" val="1611055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a:defRPr/>
            </a:pPr>
            <a:r>
              <a:rPr lang="fr-CA" b="1"/>
              <a:t>Alex &amp; Mélissa</a:t>
            </a:r>
            <a:endParaRPr lang="fr-CA" sz="1200" b="1"/>
          </a:p>
          <a:p>
            <a:pPr marL="0" indent="0">
              <a:buFont typeface="Arial,Sans-Serif"/>
              <a:buNone/>
            </a:pPr>
            <a:endParaRPr lang="fr-CA"/>
          </a:p>
          <a:p>
            <a:pPr marL="285750" indent="-285750">
              <a:buFont typeface="Arial,Sans-Serif"/>
              <a:buChar char="•"/>
            </a:pPr>
            <a:r>
              <a:rPr lang="fr-CA"/>
              <a:t>Présentation</a:t>
            </a:r>
          </a:p>
          <a:p>
            <a:endParaRPr lang="fr-CA"/>
          </a:p>
          <a:p>
            <a:pPr marL="171450" indent="-171450">
              <a:buFont typeface="Arial" panose="020B0604020202020204" pitchFamily="34" charset="0"/>
              <a:buChar char="•"/>
            </a:pPr>
            <a:endParaRPr lang="fr-CA"/>
          </a:p>
        </p:txBody>
      </p:sp>
    </p:spTree>
    <p:extLst>
      <p:ext uri="{BB962C8B-B14F-4D97-AF65-F5344CB8AC3E}">
        <p14:creationId xmlns:p14="http://schemas.microsoft.com/office/powerpoint/2010/main" val="3215805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a:lnSpc>
                <a:spcPct val="100000"/>
              </a:lnSpc>
              <a:spcBef>
                <a:spcPts val="0"/>
              </a:spcBef>
              <a:spcAft>
                <a:spcPts val="0"/>
              </a:spcAft>
              <a:buNone/>
              <a:tabLst/>
              <a:defRPr/>
            </a:pPr>
            <a:r>
              <a:rPr lang="fr-CA" b="1"/>
              <a:t>Mélissa</a:t>
            </a:r>
            <a:endParaRPr lang="fr-FR"/>
          </a:p>
          <a:p>
            <a:pPr lvl="0"/>
            <a:endParaRPr lang="fr-CA"/>
          </a:p>
        </p:txBody>
      </p:sp>
    </p:spTree>
    <p:extLst>
      <p:ext uri="{BB962C8B-B14F-4D97-AF65-F5344CB8AC3E}">
        <p14:creationId xmlns:p14="http://schemas.microsoft.com/office/powerpoint/2010/main" val="39609585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Alex</a:t>
            </a:r>
            <a:endParaRPr lang="fr-CA" sz="1200" b="1"/>
          </a:p>
          <a:p>
            <a:pPr lvl="0"/>
            <a:endParaRPr lang="fr-CA"/>
          </a:p>
          <a:p>
            <a:pPr lvl="0"/>
            <a:r>
              <a:rPr lang="fr-CA"/>
              <a:t>- Considérer les prix comme une opportunité en or d’intendance des philanthropes, partenaires et bénévoles.</a:t>
            </a:r>
          </a:p>
          <a:p>
            <a:pPr lvl="0"/>
            <a:r>
              <a:rPr lang="fr-CA"/>
              <a:t>- À l’interne, sensibiliser tous les membres de l’équipe afin d’identifier en continu les candidatures que vous pourriez présenter.</a:t>
            </a:r>
          </a:p>
          <a:p>
            <a:pPr lvl="0"/>
            <a:r>
              <a:rPr lang="fr-CA"/>
              <a:t>- Identifier des employés ou pigistes en communication pour la rédaction et la recherche d’information complémentaire (penser au-delà de son organisation). </a:t>
            </a:r>
          </a:p>
          <a:p>
            <a:pPr lvl="0"/>
            <a:r>
              <a:rPr lang="fr-CA"/>
              <a:t>- Démontrer l’engagement exceptionnel et l’impact auprès de votre organisme et de la communauté.</a:t>
            </a:r>
          </a:p>
          <a:p>
            <a:pPr lvl="0"/>
            <a:r>
              <a:rPr lang="fr-CA"/>
              <a:t>- Considérer demander à d’autres organismes d’appuyer la candidature.</a:t>
            </a:r>
          </a:p>
          <a:p>
            <a:pPr lvl="0"/>
            <a:endParaRPr lang="fr-CA"/>
          </a:p>
        </p:txBody>
      </p:sp>
    </p:spTree>
    <p:extLst>
      <p:ext uri="{BB962C8B-B14F-4D97-AF65-F5344CB8AC3E}">
        <p14:creationId xmlns:p14="http://schemas.microsoft.com/office/powerpoint/2010/main" val="38331434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Alex</a:t>
            </a:r>
            <a:endParaRPr lang="fr-CA" sz="1200" b="1"/>
          </a:p>
          <a:p>
            <a:pPr lvl="0"/>
            <a:endParaRPr lang="fr-CA"/>
          </a:p>
        </p:txBody>
      </p:sp>
    </p:spTree>
    <p:extLst>
      <p:ext uri="{BB962C8B-B14F-4D97-AF65-F5344CB8AC3E}">
        <p14:creationId xmlns:p14="http://schemas.microsoft.com/office/powerpoint/2010/main" val="14841031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Alex</a:t>
            </a:r>
            <a:endParaRPr lang="fr-CA" sz="1200" b="1"/>
          </a:p>
          <a:p>
            <a:pPr lvl="0"/>
            <a:endParaRPr lang="fr-CA"/>
          </a:p>
          <a:p>
            <a:pPr lvl="0"/>
            <a:endParaRPr lang="fr-CA"/>
          </a:p>
        </p:txBody>
      </p:sp>
    </p:spTree>
    <p:extLst>
      <p:ext uri="{BB962C8B-B14F-4D97-AF65-F5344CB8AC3E}">
        <p14:creationId xmlns:p14="http://schemas.microsoft.com/office/powerpoint/2010/main" val="1204625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a:defRPr/>
            </a:pPr>
            <a:r>
              <a:rPr lang="fr-CA" b="1"/>
              <a:t>Alex &amp; Mélissa</a:t>
            </a:r>
            <a:endParaRPr lang="fr-FR"/>
          </a:p>
          <a:p>
            <a:pPr lvl="0"/>
            <a:endParaRPr lang="fr-CA"/>
          </a:p>
          <a:p>
            <a:endParaRPr lang="fr-CA"/>
          </a:p>
        </p:txBody>
      </p:sp>
    </p:spTree>
    <p:extLst>
      <p:ext uri="{BB962C8B-B14F-4D97-AF65-F5344CB8AC3E}">
        <p14:creationId xmlns:p14="http://schemas.microsoft.com/office/powerpoint/2010/main" val="3540011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Mélissa</a:t>
            </a:r>
            <a:endParaRPr lang="fr-CA"/>
          </a:p>
        </p:txBody>
      </p:sp>
    </p:spTree>
    <p:extLst>
      <p:ext uri="{BB962C8B-B14F-4D97-AF65-F5344CB8AC3E}">
        <p14:creationId xmlns:p14="http://schemas.microsoft.com/office/powerpoint/2010/main" val="152884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Alex</a:t>
            </a:r>
            <a:endParaRPr lang="fr-CA"/>
          </a:p>
        </p:txBody>
      </p:sp>
    </p:spTree>
    <p:extLst>
      <p:ext uri="{BB962C8B-B14F-4D97-AF65-F5344CB8AC3E}">
        <p14:creationId xmlns:p14="http://schemas.microsoft.com/office/powerpoint/2010/main" val="4216822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1000"/>
              </a:spcBef>
              <a:spcAft>
                <a:spcPts val="0"/>
              </a:spcAft>
              <a:buClrTx/>
              <a:buSzTx/>
              <a:buFont typeface="Arial"/>
              <a:buNone/>
              <a:tabLst/>
              <a:defRPr/>
            </a:pPr>
            <a:r>
              <a:rPr lang="fr-CA" b="1"/>
              <a:t>Alex</a:t>
            </a:r>
            <a:endParaRPr lang="fr-CA" sz="1200" b="1"/>
          </a:p>
          <a:p>
            <a:pPr marL="0" indent="0">
              <a:spcBef>
                <a:spcPts val="1000"/>
              </a:spcBef>
              <a:buFont typeface="Arial"/>
              <a:buNone/>
            </a:pPr>
            <a:endParaRPr lang="fr-CA"/>
          </a:p>
          <a:p>
            <a:pPr marL="285750" indent="-285750">
              <a:spcBef>
                <a:spcPts val="1000"/>
              </a:spcBef>
              <a:buFont typeface="Arial"/>
              <a:buChar char="•"/>
            </a:pPr>
            <a:r>
              <a:rPr lang="fr-CA"/>
              <a:t>Créée en 1986, la journée du 15 novembre est désignée, partout au Canada, comme la </a:t>
            </a:r>
            <a:r>
              <a:rPr lang="fr-CA" b="1"/>
              <a:t>Journée nationale de la philanthropie</a:t>
            </a:r>
            <a:r>
              <a:rPr lang="fr-CA"/>
              <a:t>.</a:t>
            </a:r>
            <a:endParaRPr lang="en-US">
              <a:cs typeface="Calibri" panose="020F0502020204030204"/>
            </a:endParaRPr>
          </a:p>
          <a:p>
            <a:pPr marL="285750" indent="-285750">
              <a:spcBef>
                <a:spcPts val="1000"/>
              </a:spcBef>
              <a:buFont typeface="Arial"/>
              <a:buChar char="•"/>
            </a:pPr>
            <a:r>
              <a:rPr lang="fr-CA"/>
              <a:t>La Journée nationale de la philanthropie permet aussi de récompenser les individus, entreprises et organismes qui ont fait une différence à travers la remise des Prix d’excellence en philanthropie.</a:t>
            </a:r>
            <a:endParaRPr lang="en-US"/>
          </a:p>
          <a:p>
            <a:pPr marL="285750" indent="-285750">
              <a:spcBef>
                <a:spcPts val="1000"/>
              </a:spcBef>
              <a:buFont typeface="Arial"/>
              <a:buChar char="•"/>
            </a:pPr>
            <a:r>
              <a:rPr lang="fr-CA">
                <a:cs typeface="Calibri"/>
              </a:rPr>
              <a:t>Cette année c'est le 12 novembre, en soirée. On vous accueillera au Centre Mont-Royal avec un format toujours renouvelé. C'est la soirée pour célébrer les finalistes des Prix.</a:t>
            </a:r>
          </a:p>
          <a:p>
            <a:endParaRPr lang="en-US">
              <a:cs typeface="Calibri"/>
            </a:endParaRPr>
          </a:p>
          <a:p>
            <a:endParaRPr lang="fr-CA"/>
          </a:p>
        </p:txBody>
      </p:sp>
    </p:spTree>
    <p:extLst>
      <p:ext uri="{BB962C8B-B14F-4D97-AF65-F5344CB8AC3E}">
        <p14:creationId xmlns:p14="http://schemas.microsoft.com/office/powerpoint/2010/main" val="2883633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1000"/>
              </a:spcBef>
              <a:spcAft>
                <a:spcPts val="0"/>
              </a:spcAft>
              <a:buClrTx/>
              <a:buSzTx/>
              <a:buFont typeface="Arial"/>
              <a:buNone/>
              <a:tabLst/>
              <a:defRPr/>
            </a:pPr>
            <a:r>
              <a:rPr lang="fr-CA" b="1"/>
              <a:t>Alex</a:t>
            </a:r>
            <a:endParaRPr lang="fr-CA" sz="1200" b="1"/>
          </a:p>
          <a:p>
            <a:pPr marL="0" indent="0">
              <a:spcBef>
                <a:spcPts val="1000"/>
              </a:spcBef>
              <a:buFont typeface="Arial"/>
              <a:buNone/>
            </a:pPr>
            <a:endParaRPr lang="fr-CA"/>
          </a:p>
          <a:p>
            <a:pPr marL="285750" indent="-285750">
              <a:spcBef>
                <a:spcPts val="1000"/>
              </a:spcBef>
              <a:buFont typeface="Arial"/>
              <a:buChar char="•"/>
            </a:pPr>
            <a:r>
              <a:rPr lang="fr-CA"/>
              <a:t>L’AFP Québec compte 474 membres au travers la province du Québec, plus de 3 000 au Canada et 26 000 à l’international.</a:t>
            </a:r>
            <a:endParaRPr lang="en-US"/>
          </a:p>
          <a:p>
            <a:pPr marL="285750" indent="-285750">
              <a:spcBef>
                <a:spcPts val="1000"/>
              </a:spcBef>
              <a:buFont typeface="Arial"/>
              <a:buChar char="•"/>
            </a:pPr>
            <a:r>
              <a:rPr lang="fr-CA"/>
              <a:t>Notre section bénéfice de l’appui de 21 administrateurs et administratrices ainsi que de nos gestionnaires.</a:t>
            </a:r>
            <a:endParaRPr lang="en-US"/>
          </a:p>
          <a:p>
            <a:pPr>
              <a:spcBef>
                <a:spcPts val="1000"/>
              </a:spcBef>
            </a:pPr>
            <a:endParaRPr lang="fr-CA">
              <a:cs typeface="Calibri"/>
            </a:endParaRPr>
          </a:p>
          <a:p>
            <a:endParaRPr lang="en-US">
              <a:cs typeface="Calibri"/>
            </a:endParaRPr>
          </a:p>
          <a:p>
            <a:endParaRPr lang="fr-CA"/>
          </a:p>
        </p:txBody>
      </p:sp>
    </p:spTree>
    <p:extLst>
      <p:ext uri="{BB962C8B-B14F-4D97-AF65-F5344CB8AC3E}">
        <p14:creationId xmlns:p14="http://schemas.microsoft.com/office/powerpoint/2010/main" val="3494290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C2A77A"/>
              </a:buClr>
              <a:buSzTx/>
              <a:buFont typeface="Wingdings" panose="05000000000000000000" pitchFamily="2" charset="2"/>
              <a:buNone/>
              <a:tabLst/>
              <a:defRPr/>
            </a:pPr>
            <a:r>
              <a:rPr lang="fr-CA" b="1"/>
              <a:t>Alex</a:t>
            </a:r>
            <a:endParaRPr lang="fr-CA" sz="1200" b="1"/>
          </a:p>
          <a:p>
            <a:pPr marL="0" indent="0" algn="l">
              <a:buClr>
                <a:srgbClr val="C2A77A"/>
              </a:buClr>
              <a:buFont typeface="Wingdings" panose="05000000000000000000" pitchFamily="2" charset="2"/>
              <a:buNone/>
            </a:pPr>
            <a:endParaRPr lang="fr-CA" sz="1200">
              <a:solidFill>
                <a:srgbClr val="133A62"/>
              </a:solidFill>
              <a:latin typeface="Playfair Medium" pitchFamily="2" charset="0"/>
              <a:cs typeface="Playfair Medium" pitchFamily="2" charset="0"/>
            </a:endParaRPr>
          </a:p>
          <a:p>
            <a:pPr marL="342900" indent="-342900" algn="l">
              <a:buClr>
                <a:srgbClr val="C2A77A"/>
              </a:buClr>
              <a:buFont typeface="Wingdings" panose="05000000000000000000" pitchFamily="2" charset="2"/>
              <a:buChar char="ü"/>
            </a:pPr>
            <a:r>
              <a:rPr lang="fr-CA" sz="1200">
                <a:solidFill>
                  <a:srgbClr val="133A62"/>
                </a:solidFill>
                <a:latin typeface="Playfair Medium" pitchFamily="2" charset="0"/>
                <a:cs typeface="Playfair Medium" pitchFamily="2" charset="0"/>
              </a:rPr>
              <a:t>L’AFP reconnaît ceux et celles qui ont fait preuve d’une générosité, d’un engagement et d’un leadership exceptionnels en philanthropie;</a:t>
            </a:r>
          </a:p>
          <a:p>
            <a:pPr algn="l">
              <a:buClr>
                <a:srgbClr val="C2A77A"/>
              </a:buClr>
            </a:pPr>
            <a:endParaRPr lang="fr-CA" sz="1200">
              <a:solidFill>
                <a:srgbClr val="133A62"/>
              </a:solidFill>
              <a:latin typeface="Playfair Medium" pitchFamily="2" charset="0"/>
              <a:cs typeface="Playfair Medium" pitchFamily="2" charset="0"/>
            </a:endParaRPr>
          </a:p>
          <a:p>
            <a:pPr marL="342900" indent="-342900" algn="l">
              <a:buClr>
                <a:srgbClr val="C2A77A"/>
              </a:buClr>
              <a:buFont typeface="Wingdings" panose="05000000000000000000" pitchFamily="2" charset="2"/>
              <a:buChar char="ü"/>
            </a:pPr>
            <a:r>
              <a:rPr lang="fr-CA" sz="1200">
                <a:solidFill>
                  <a:srgbClr val="133A62"/>
                </a:solidFill>
                <a:latin typeface="Playfair Medium" pitchFamily="2" charset="0"/>
                <a:cs typeface="Playfair Medium" pitchFamily="2" charset="0"/>
              </a:rPr>
              <a:t>Depuis presque 20 ans, des centaines de personnes ont été célébrées à l’occasion de la Journée nationale de la philanthropie;</a:t>
            </a:r>
          </a:p>
          <a:p>
            <a:pPr algn="l">
              <a:buClr>
                <a:srgbClr val="C2A77A"/>
              </a:buClr>
            </a:pPr>
            <a:endParaRPr lang="fr-CA" sz="1200">
              <a:solidFill>
                <a:srgbClr val="133A62"/>
              </a:solidFill>
              <a:latin typeface="Playfair Medium" pitchFamily="2" charset="0"/>
              <a:cs typeface="Playfair Medium" pitchFamily="2" charset="0"/>
            </a:endParaRPr>
          </a:p>
          <a:p>
            <a:pPr marL="342900" indent="-342900" algn="l">
              <a:buClr>
                <a:srgbClr val="C2A77A"/>
              </a:buClr>
              <a:buFont typeface="Wingdings" panose="05000000000000000000" pitchFamily="2" charset="2"/>
              <a:buChar char="ü"/>
            </a:pPr>
            <a:r>
              <a:rPr lang="fr-CA" sz="1200">
                <a:solidFill>
                  <a:srgbClr val="133A62"/>
                </a:solidFill>
                <a:latin typeface="Playfair Medium"/>
                <a:cs typeface="Playfair Medium" pitchFamily="2" charset="0"/>
              </a:rPr>
              <a:t>Vous pouvez retrouver les lauréats et jurés des éditions 2016 à </a:t>
            </a:r>
            <a:r>
              <a:rPr lang="fr-CA">
                <a:solidFill>
                  <a:srgbClr val="133A62"/>
                </a:solidFill>
                <a:latin typeface="Playfair Medium"/>
                <a:cs typeface="Playfair Medium" pitchFamily="2" charset="0"/>
              </a:rPr>
              <a:t>2024</a:t>
            </a:r>
            <a:r>
              <a:rPr lang="fr-CA" sz="1200">
                <a:solidFill>
                  <a:srgbClr val="133A62"/>
                </a:solidFill>
                <a:latin typeface="Playfair Medium"/>
                <a:cs typeface="Playfair Medium" pitchFamily="2" charset="0"/>
              </a:rPr>
              <a:t> sur notre site Web (afpquebec.ca / Journée nationale de la philanthropie / Archives)</a:t>
            </a:r>
          </a:p>
          <a:p>
            <a:endParaRPr lang="fr-CA"/>
          </a:p>
        </p:txBody>
      </p:sp>
    </p:spTree>
    <p:extLst>
      <p:ext uri="{BB962C8B-B14F-4D97-AF65-F5344CB8AC3E}">
        <p14:creationId xmlns:p14="http://schemas.microsoft.com/office/powerpoint/2010/main" val="3636245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C2A77A"/>
              </a:buClr>
              <a:buSzTx/>
              <a:buFontTx/>
              <a:buNone/>
              <a:tabLst/>
              <a:defRPr/>
            </a:pPr>
            <a:r>
              <a:rPr lang="fr-CA" b="1"/>
              <a:t>Mélissa</a:t>
            </a:r>
            <a:endParaRPr lang="fr-CA" sz="1200" b="1"/>
          </a:p>
          <a:p>
            <a:pPr marL="0" indent="0" algn="l">
              <a:buClr>
                <a:srgbClr val="C2A77A"/>
              </a:buClr>
              <a:buFontTx/>
              <a:buNone/>
            </a:pPr>
            <a:endParaRPr lang="fr-CA" sz="1200">
              <a:solidFill>
                <a:srgbClr val="133A62"/>
              </a:solidFill>
              <a:latin typeface="Playfair Medium" pitchFamily="2" charset="0"/>
              <a:cs typeface="Playfair Medium" pitchFamily="2" charset="0"/>
            </a:endParaRPr>
          </a:p>
          <a:p>
            <a:pPr marL="171450" indent="-171450" algn="l">
              <a:buClr>
                <a:srgbClr val="C2A77A"/>
              </a:buClr>
              <a:buFontTx/>
              <a:buChar char="-"/>
            </a:pPr>
            <a:r>
              <a:rPr lang="fr-CA" sz="1200">
                <a:solidFill>
                  <a:srgbClr val="133A62"/>
                </a:solidFill>
                <a:latin typeface="Playfair Medium" pitchFamily="2" charset="0"/>
                <a:cs typeface="Playfair Medium" pitchFamily="2" charset="0"/>
              </a:rPr>
              <a:t>La personne candidate doit être de citoyenneté canadienne ou doit avoir sa résidence permanente et/ou être détentrice du Certificat de sélection du Québec (CSQ) à la date de référence et avoir son domicile principal au Québec. </a:t>
            </a:r>
          </a:p>
          <a:p>
            <a:pPr marL="0" indent="0" algn="l">
              <a:buClr>
                <a:srgbClr val="C2A77A"/>
              </a:buClr>
              <a:buFontTx/>
              <a:buNone/>
            </a:pPr>
            <a:endParaRPr lang="fr-CA" sz="1200">
              <a:solidFill>
                <a:srgbClr val="133A62"/>
              </a:solidFill>
              <a:latin typeface="Playfair Medium" pitchFamily="2" charset="0"/>
              <a:cs typeface="Playfair Medium" pitchFamily="2" charset="0"/>
            </a:endParaRPr>
          </a:p>
          <a:p>
            <a:pPr marL="171450" indent="-171450" algn="l">
              <a:buClr>
                <a:srgbClr val="C2A77A"/>
              </a:buClr>
              <a:buFontTx/>
              <a:buChar char="-"/>
            </a:pPr>
            <a:r>
              <a:rPr lang="fr-CA" sz="1200">
                <a:solidFill>
                  <a:srgbClr val="133A62"/>
                </a:solidFill>
                <a:latin typeface="Playfair Medium" pitchFamily="2" charset="0"/>
                <a:cs typeface="Playfair Medium" pitchFamily="2" charset="0"/>
              </a:rPr>
              <a:t>L’entreprise peut être internationale avec un siège social à l’extérieur du Québec en autant qu’elle ait donné à un organisme québécois.</a:t>
            </a:r>
          </a:p>
          <a:p>
            <a:pPr marL="171450" indent="-171450" algn="l">
              <a:buClr>
                <a:srgbClr val="C2A77A"/>
              </a:buClr>
              <a:buFontTx/>
              <a:buChar char="-"/>
            </a:pPr>
            <a:endParaRPr lang="fr-CA" sz="1200">
              <a:solidFill>
                <a:srgbClr val="133A62"/>
              </a:solidFill>
              <a:latin typeface="Playfair Medium" pitchFamily="2" charset="0"/>
              <a:cs typeface="Playfair Medium" pitchFamily="2" charset="0"/>
            </a:endParaRPr>
          </a:p>
          <a:p>
            <a:pPr marL="171450" indent="-171450" algn="l">
              <a:buClr>
                <a:srgbClr val="C2A77A"/>
              </a:buClr>
              <a:buFontTx/>
              <a:buChar char="-"/>
            </a:pPr>
            <a:r>
              <a:rPr lang="fr-CA" sz="1200">
                <a:solidFill>
                  <a:srgbClr val="133A62"/>
                </a:solidFill>
                <a:latin typeface="Playfair Medium" pitchFamily="2" charset="0"/>
                <a:cs typeface="Playfair Medium" pitchFamily="2" charset="0"/>
              </a:rPr>
              <a:t>Une personne ou un organisme peut être nominé dans plus d’une catégorie.</a:t>
            </a:r>
          </a:p>
          <a:p>
            <a:pPr marL="171450" indent="-171450" algn="l">
              <a:buClr>
                <a:srgbClr val="C2A77A"/>
              </a:buClr>
              <a:buFontTx/>
              <a:buChar char="-"/>
            </a:pPr>
            <a:endParaRPr lang="fr-CA" sz="1200">
              <a:solidFill>
                <a:srgbClr val="133A62"/>
              </a:solidFill>
              <a:latin typeface="Playfair Medium" pitchFamily="2" charset="0"/>
              <a:cs typeface="Playfair Medium" pitchFamily="2" charset="0"/>
            </a:endParaRPr>
          </a:p>
          <a:p>
            <a:pPr marL="171450" indent="-171450" algn="l">
              <a:buClr>
                <a:srgbClr val="C2A77A"/>
              </a:buClr>
              <a:buFontTx/>
              <a:buChar char="-"/>
            </a:pPr>
            <a:r>
              <a:rPr lang="fr-CA" sz="1200">
                <a:solidFill>
                  <a:srgbClr val="133A62"/>
                </a:solidFill>
                <a:latin typeface="Playfair Medium" pitchFamily="2" charset="0"/>
                <a:cs typeface="Playfair Medium" pitchFamily="2" charset="0"/>
              </a:rPr>
              <a:t>La personne ou l’organisme est honoré pour les réalisations de la dernière année.</a:t>
            </a:r>
          </a:p>
          <a:p>
            <a:pPr marL="0" indent="0" algn="l">
              <a:buClr>
                <a:srgbClr val="C2A77A"/>
              </a:buClr>
              <a:buFontTx/>
              <a:buNone/>
            </a:pPr>
            <a:endParaRPr lang="fr-CA" sz="1200">
              <a:solidFill>
                <a:srgbClr val="133A62"/>
              </a:solidFill>
              <a:latin typeface="Playfair Medium" pitchFamily="2" charset="0"/>
              <a:cs typeface="Playfair Medium" pitchFamily="2" charset="0"/>
            </a:endParaRPr>
          </a:p>
          <a:p>
            <a:endParaRPr lang="fr-CA"/>
          </a:p>
        </p:txBody>
      </p:sp>
    </p:spTree>
    <p:extLst>
      <p:ext uri="{BB962C8B-B14F-4D97-AF65-F5344CB8AC3E}">
        <p14:creationId xmlns:p14="http://schemas.microsoft.com/office/powerpoint/2010/main" val="430588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403475" y="857250"/>
            <a:ext cx="4433888" cy="231298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Mélissa</a:t>
            </a:r>
            <a:endParaRPr lang="fr-CA" sz="1200" b="1"/>
          </a:p>
          <a:p>
            <a:pPr lvl="0"/>
            <a:endParaRPr lang="fr-CA"/>
          </a:p>
          <a:p>
            <a:pPr lvl="0"/>
            <a:r>
              <a:rPr lang="fr-CA"/>
              <a:t>Un organisme de bienfaisance ne peut soumettre </a:t>
            </a:r>
            <a:r>
              <a:rPr lang="fr-CA" b="1"/>
              <a:t>qu’une seule candidature par catégorie</a:t>
            </a:r>
            <a:r>
              <a:rPr lang="fr-CA"/>
              <a:t>, sauf lorsqu’il s’agit de soumission provenant de différents chapitres d’un même organisme.  Dans ce cas, chaque chapitre peut soumettre une candidature par catégorie.</a:t>
            </a:r>
          </a:p>
          <a:p>
            <a:pPr lvl="0"/>
            <a:r>
              <a:rPr lang="fr-CA"/>
              <a:t>Seul un organisme enregistré dont au moins un employé est membre de l’AFP peut soumettre une candidature.  Les personnes ne peuvent présenter eux-mêmes leur candidature.</a:t>
            </a:r>
          </a:p>
          <a:p>
            <a:pPr lvl="0"/>
            <a:r>
              <a:rPr lang="fr-CA" sz="1800">
                <a:effectLst/>
                <a:latin typeface="+mj-lt"/>
                <a:ea typeface="Calibri" panose="020F0502020204030204" pitchFamily="34" charset="0"/>
              </a:rPr>
              <a:t>Un individu, une entreprise ou une fondation peut gagner un Prix dans une même catégorie </a:t>
            </a:r>
            <a:r>
              <a:rPr lang="fr-CA" sz="1800" b="1">
                <a:effectLst/>
                <a:latin typeface="+mj-lt"/>
                <a:ea typeface="Calibri" panose="020F0502020204030204" pitchFamily="34" charset="0"/>
              </a:rPr>
              <a:t>une seule fois en cinq (5) ans</a:t>
            </a:r>
            <a:r>
              <a:rPr lang="fr-CA" sz="1800">
                <a:effectLst/>
                <a:latin typeface="+mj-lt"/>
                <a:ea typeface="Calibri" panose="020F0502020204030204" pitchFamily="34" charset="0"/>
              </a:rPr>
              <a:t>.</a:t>
            </a:r>
          </a:p>
          <a:p>
            <a:pPr lvl="0"/>
            <a:r>
              <a:rPr lang="fr-CA"/>
              <a:t>Dans le cas où un membre du Jury ou du comité organisateur se trouverait dans une situation, réelle ou apparente, de </a:t>
            </a:r>
            <a:r>
              <a:rPr lang="fr-CA" b="1"/>
              <a:t>conflit d'intérêt</a:t>
            </a:r>
            <a:r>
              <a:rPr lang="fr-CA"/>
              <a:t>, le comité organisateur se réservera le droit de demander à ce membre de s’abstenir de voter dans la ou les catégories pour laquelle il y a conflit d’intérêt.</a:t>
            </a:r>
          </a:p>
        </p:txBody>
      </p:sp>
    </p:spTree>
    <p:extLst>
      <p:ext uri="{BB962C8B-B14F-4D97-AF65-F5344CB8AC3E}">
        <p14:creationId xmlns:p14="http://schemas.microsoft.com/office/powerpoint/2010/main" val="1634140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443236" y="985705"/>
            <a:ext cx="8659416" cy="2096888"/>
          </a:xfrm>
        </p:spPr>
        <p:txBody>
          <a:bodyPr anchor="b"/>
          <a:lstStyle>
            <a:lvl1pPr algn="ctr">
              <a:defRPr sz="5269"/>
            </a:lvl1pPr>
          </a:lstStyle>
          <a:p>
            <a:r>
              <a:rPr lang="fr-FR"/>
              <a:t>Modifiez le style du titre</a:t>
            </a:r>
            <a:endParaRPr lang="en-US"/>
          </a:p>
        </p:txBody>
      </p:sp>
      <p:sp>
        <p:nvSpPr>
          <p:cNvPr id="3" name="Subtitle 2"/>
          <p:cNvSpPr>
            <a:spLocks noGrp="1"/>
          </p:cNvSpPr>
          <p:nvPr>
            <p:ph type="subTitle" idx="1"/>
          </p:nvPr>
        </p:nvSpPr>
        <p:spPr>
          <a:xfrm>
            <a:off x="1443236" y="3163456"/>
            <a:ext cx="8659416" cy="1454158"/>
          </a:xfrm>
        </p:spPr>
        <p:txBody>
          <a:bodyPr/>
          <a:lstStyle>
            <a:lvl1pPr marL="0" indent="0" algn="ctr">
              <a:buNone/>
              <a:defRPr sz="2108"/>
            </a:lvl1pPr>
            <a:lvl2pPr marL="401513" indent="0" algn="ctr">
              <a:buNone/>
              <a:defRPr sz="1756"/>
            </a:lvl2pPr>
            <a:lvl3pPr marL="803026" indent="0" algn="ctr">
              <a:buNone/>
              <a:defRPr sz="1581"/>
            </a:lvl3pPr>
            <a:lvl4pPr marL="1204539" indent="0" algn="ctr">
              <a:buNone/>
              <a:defRPr sz="1405"/>
            </a:lvl4pPr>
            <a:lvl5pPr marL="1606052" indent="0" algn="ctr">
              <a:buNone/>
              <a:defRPr sz="1405"/>
            </a:lvl5pPr>
            <a:lvl6pPr marL="2007565" indent="0" algn="ctr">
              <a:buNone/>
              <a:defRPr sz="1405"/>
            </a:lvl6pPr>
            <a:lvl7pPr marL="2409078" indent="0" algn="ctr">
              <a:buNone/>
              <a:defRPr sz="1405"/>
            </a:lvl7pPr>
            <a:lvl8pPr marL="2810591" indent="0" algn="ctr">
              <a:buNone/>
              <a:defRPr sz="1405"/>
            </a:lvl8pPr>
            <a:lvl9pPr marL="3212104" indent="0" algn="ctr">
              <a:buNone/>
              <a:defRPr sz="1405"/>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p>
            <a:fld id="{F6660A8B-FDD7-4001-9774-EA4DEFE92B2D}" type="datetime1">
              <a:rPr lang="fr-CA" smtClean="0"/>
              <a:t>2026-05-27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E6386BE-54C7-42EA-841B-8F9F1CB93DDC}" type="slidenum">
              <a:rPr lang="fr-CA" smtClean="0"/>
              <a:t>‹N°›</a:t>
            </a:fld>
            <a:endParaRPr lang="fr-CA"/>
          </a:p>
        </p:txBody>
      </p:sp>
    </p:spTree>
    <p:extLst>
      <p:ext uri="{BB962C8B-B14F-4D97-AF65-F5344CB8AC3E}">
        <p14:creationId xmlns:p14="http://schemas.microsoft.com/office/powerpoint/2010/main" val="346111942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42F5B7B7-6F65-4D63-9D5B-C18B91582094}" type="datetime1">
              <a:rPr lang="fr-CA" smtClean="0"/>
              <a:t>2026-05-27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E6386BE-54C7-42EA-841B-8F9F1CB93DDC}" type="slidenum">
              <a:rPr lang="fr-CA" smtClean="0"/>
              <a:t>‹N°›</a:t>
            </a:fld>
            <a:endParaRPr lang="fr-CA"/>
          </a:p>
        </p:txBody>
      </p:sp>
    </p:spTree>
    <p:extLst>
      <p:ext uri="{BB962C8B-B14F-4D97-AF65-F5344CB8AC3E}">
        <p14:creationId xmlns:p14="http://schemas.microsoft.com/office/powerpoint/2010/main" val="1790873411"/>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62526" y="320668"/>
            <a:ext cx="2489582" cy="5104193"/>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793780" y="320668"/>
            <a:ext cx="7324423" cy="510419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04AB854C-93FA-4026-82BC-8047D740A3FB}" type="datetime1">
              <a:rPr lang="fr-CA" smtClean="0"/>
              <a:t>2026-05-27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E6386BE-54C7-42EA-841B-8F9F1CB93DDC}" type="slidenum">
              <a:rPr lang="fr-CA" smtClean="0"/>
              <a:t>‹N°›</a:t>
            </a:fld>
            <a:endParaRPr lang="fr-CA"/>
          </a:p>
        </p:txBody>
      </p:sp>
    </p:spTree>
    <p:extLst>
      <p:ext uri="{BB962C8B-B14F-4D97-AF65-F5344CB8AC3E}">
        <p14:creationId xmlns:p14="http://schemas.microsoft.com/office/powerpoint/2010/main" val="3582902254"/>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EE2BC3F1-7275-4009-BF80-66A0CAEF8B32}" type="datetime1">
              <a:rPr lang="fr-CA" smtClean="0"/>
              <a:t>2026-05-27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E6386BE-54C7-42EA-841B-8F9F1CB93DDC}" type="slidenum">
              <a:rPr lang="fr-CA" smtClean="0"/>
              <a:t>‹N°›</a:t>
            </a:fld>
            <a:endParaRPr lang="fr-CA"/>
          </a:p>
        </p:txBody>
      </p:sp>
    </p:spTree>
    <p:extLst>
      <p:ext uri="{BB962C8B-B14F-4D97-AF65-F5344CB8AC3E}">
        <p14:creationId xmlns:p14="http://schemas.microsoft.com/office/powerpoint/2010/main" val="3836514052"/>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87767" y="1501562"/>
            <a:ext cx="9958328" cy="2505390"/>
          </a:xfrm>
        </p:spPr>
        <p:txBody>
          <a:bodyPr anchor="b"/>
          <a:lstStyle>
            <a:lvl1pPr>
              <a:defRPr sz="5269"/>
            </a:lvl1pPr>
          </a:lstStyle>
          <a:p>
            <a:r>
              <a:rPr lang="fr-FR"/>
              <a:t>Modifiez le style du titre</a:t>
            </a:r>
            <a:endParaRPr lang="en-US"/>
          </a:p>
        </p:txBody>
      </p:sp>
      <p:sp>
        <p:nvSpPr>
          <p:cNvPr id="3" name="Text Placeholder 2"/>
          <p:cNvSpPr>
            <a:spLocks noGrp="1"/>
          </p:cNvSpPr>
          <p:nvPr>
            <p:ph type="body" idx="1"/>
          </p:nvPr>
        </p:nvSpPr>
        <p:spPr>
          <a:xfrm>
            <a:off x="787767" y="4030654"/>
            <a:ext cx="9958328" cy="1317525"/>
          </a:xfrm>
        </p:spPr>
        <p:txBody>
          <a:bodyPr/>
          <a:lstStyle>
            <a:lvl1pPr marL="0" indent="0">
              <a:buNone/>
              <a:defRPr sz="2108">
                <a:solidFill>
                  <a:schemeClr val="tx1">
                    <a:tint val="82000"/>
                  </a:schemeClr>
                </a:solidFill>
              </a:defRPr>
            </a:lvl1pPr>
            <a:lvl2pPr marL="401513" indent="0">
              <a:buNone/>
              <a:defRPr sz="1756">
                <a:solidFill>
                  <a:schemeClr val="tx1">
                    <a:tint val="82000"/>
                  </a:schemeClr>
                </a:solidFill>
              </a:defRPr>
            </a:lvl2pPr>
            <a:lvl3pPr marL="803026" indent="0">
              <a:buNone/>
              <a:defRPr sz="1581">
                <a:solidFill>
                  <a:schemeClr val="tx1">
                    <a:tint val="82000"/>
                  </a:schemeClr>
                </a:solidFill>
              </a:defRPr>
            </a:lvl3pPr>
            <a:lvl4pPr marL="1204539" indent="0">
              <a:buNone/>
              <a:defRPr sz="1405">
                <a:solidFill>
                  <a:schemeClr val="tx1">
                    <a:tint val="82000"/>
                  </a:schemeClr>
                </a:solidFill>
              </a:defRPr>
            </a:lvl4pPr>
            <a:lvl5pPr marL="1606052" indent="0">
              <a:buNone/>
              <a:defRPr sz="1405">
                <a:solidFill>
                  <a:schemeClr val="tx1">
                    <a:tint val="82000"/>
                  </a:schemeClr>
                </a:solidFill>
              </a:defRPr>
            </a:lvl5pPr>
            <a:lvl6pPr marL="2007565" indent="0">
              <a:buNone/>
              <a:defRPr sz="1405">
                <a:solidFill>
                  <a:schemeClr val="tx1">
                    <a:tint val="82000"/>
                  </a:schemeClr>
                </a:solidFill>
              </a:defRPr>
            </a:lvl6pPr>
            <a:lvl7pPr marL="2409078" indent="0">
              <a:buNone/>
              <a:defRPr sz="1405">
                <a:solidFill>
                  <a:schemeClr val="tx1">
                    <a:tint val="82000"/>
                  </a:schemeClr>
                </a:solidFill>
              </a:defRPr>
            </a:lvl7pPr>
            <a:lvl8pPr marL="2810591" indent="0">
              <a:buNone/>
              <a:defRPr sz="1405">
                <a:solidFill>
                  <a:schemeClr val="tx1">
                    <a:tint val="82000"/>
                  </a:schemeClr>
                </a:solidFill>
              </a:defRPr>
            </a:lvl8pPr>
            <a:lvl9pPr marL="3212104" indent="0">
              <a:buNone/>
              <a:defRPr sz="1405">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82DD721-F16C-4412-A04A-0E264CB944F4}" type="datetime1">
              <a:rPr lang="fr-CA" smtClean="0"/>
              <a:t>2026-05-27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E6386BE-54C7-42EA-841B-8F9F1CB93DDC}" type="slidenum">
              <a:rPr lang="fr-CA" smtClean="0"/>
              <a:t>‹N°›</a:t>
            </a:fld>
            <a:endParaRPr lang="fr-CA"/>
          </a:p>
        </p:txBody>
      </p:sp>
    </p:spTree>
    <p:extLst>
      <p:ext uri="{BB962C8B-B14F-4D97-AF65-F5344CB8AC3E}">
        <p14:creationId xmlns:p14="http://schemas.microsoft.com/office/powerpoint/2010/main" val="3879544475"/>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793780" y="1603338"/>
            <a:ext cx="4907002" cy="38215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5845106" y="1603338"/>
            <a:ext cx="4907002" cy="38215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4C0929F4-6F0D-490C-A158-C6AF3BC8A886}" type="datetime1">
              <a:rPr lang="fr-CA" smtClean="0"/>
              <a:t>2026-05-27</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FE6386BE-54C7-42EA-841B-8F9F1CB93DDC}" type="slidenum">
              <a:rPr lang="fr-CA" smtClean="0"/>
              <a:t>‹N°›</a:t>
            </a:fld>
            <a:endParaRPr lang="fr-CA"/>
          </a:p>
        </p:txBody>
      </p:sp>
    </p:spTree>
    <p:extLst>
      <p:ext uri="{BB962C8B-B14F-4D97-AF65-F5344CB8AC3E}">
        <p14:creationId xmlns:p14="http://schemas.microsoft.com/office/powerpoint/2010/main" val="2040468228"/>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795284" y="320668"/>
            <a:ext cx="9958328" cy="1164163"/>
          </a:xfrm>
        </p:spPr>
        <p:txBody>
          <a:bodyPr/>
          <a:lstStyle/>
          <a:p>
            <a:r>
              <a:rPr lang="fr-FR"/>
              <a:t>Modifiez le style du titre</a:t>
            </a:r>
            <a:endParaRPr lang="en-US"/>
          </a:p>
        </p:txBody>
      </p:sp>
      <p:sp>
        <p:nvSpPr>
          <p:cNvPr id="3" name="Text Placeholder 2"/>
          <p:cNvSpPr>
            <a:spLocks noGrp="1"/>
          </p:cNvSpPr>
          <p:nvPr>
            <p:ph type="body" idx="1"/>
          </p:nvPr>
        </p:nvSpPr>
        <p:spPr>
          <a:xfrm>
            <a:off x="795284" y="1476466"/>
            <a:ext cx="4884451" cy="723593"/>
          </a:xfrm>
        </p:spPr>
        <p:txBody>
          <a:bodyPr anchor="b"/>
          <a:lstStyle>
            <a:lvl1pPr marL="0" indent="0">
              <a:buNone/>
              <a:defRPr sz="2108" b="1"/>
            </a:lvl1pPr>
            <a:lvl2pPr marL="401513" indent="0">
              <a:buNone/>
              <a:defRPr sz="1756" b="1"/>
            </a:lvl2pPr>
            <a:lvl3pPr marL="803026" indent="0">
              <a:buNone/>
              <a:defRPr sz="1581" b="1"/>
            </a:lvl3pPr>
            <a:lvl4pPr marL="1204539" indent="0">
              <a:buNone/>
              <a:defRPr sz="1405" b="1"/>
            </a:lvl4pPr>
            <a:lvl5pPr marL="1606052" indent="0">
              <a:buNone/>
              <a:defRPr sz="1405" b="1"/>
            </a:lvl5pPr>
            <a:lvl6pPr marL="2007565" indent="0">
              <a:buNone/>
              <a:defRPr sz="1405" b="1"/>
            </a:lvl6pPr>
            <a:lvl7pPr marL="2409078" indent="0">
              <a:buNone/>
              <a:defRPr sz="1405" b="1"/>
            </a:lvl7pPr>
            <a:lvl8pPr marL="2810591" indent="0">
              <a:buNone/>
              <a:defRPr sz="1405" b="1"/>
            </a:lvl8pPr>
            <a:lvl9pPr marL="3212104" indent="0">
              <a:buNone/>
              <a:defRPr sz="1405" b="1"/>
            </a:lvl9pPr>
          </a:lstStyle>
          <a:p>
            <a:pPr lvl="0"/>
            <a:r>
              <a:rPr lang="fr-FR"/>
              <a:t>Cliquez pour modifier les styles du texte du masque</a:t>
            </a:r>
          </a:p>
        </p:txBody>
      </p:sp>
      <p:sp>
        <p:nvSpPr>
          <p:cNvPr id="4" name="Content Placeholder 3"/>
          <p:cNvSpPr>
            <a:spLocks noGrp="1"/>
          </p:cNvSpPr>
          <p:nvPr>
            <p:ph sz="half" idx="2"/>
          </p:nvPr>
        </p:nvSpPr>
        <p:spPr>
          <a:xfrm>
            <a:off x="795284" y="2200059"/>
            <a:ext cx="4884451" cy="323595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5845106" y="1476466"/>
            <a:ext cx="4908506" cy="723593"/>
          </a:xfrm>
        </p:spPr>
        <p:txBody>
          <a:bodyPr anchor="b"/>
          <a:lstStyle>
            <a:lvl1pPr marL="0" indent="0">
              <a:buNone/>
              <a:defRPr sz="2108" b="1"/>
            </a:lvl1pPr>
            <a:lvl2pPr marL="401513" indent="0">
              <a:buNone/>
              <a:defRPr sz="1756" b="1"/>
            </a:lvl2pPr>
            <a:lvl3pPr marL="803026" indent="0">
              <a:buNone/>
              <a:defRPr sz="1581" b="1"/>
            </a:lvl3pPr>
            <a:lvl4pPr marL="1204539" indent="0">
              <a:buNone/>
              <a:defRPr sz="1405" b="1"/>
            </a:lvl4pPr>
            <a:lvl5pPr marL="1606052" indent="0">
              <a:buNone/>
              <a:defRPr sz="1405" b="1"/>
            </a:lvl5pPr>
            <a:lvl6pPr marL="2007565" indent="0">
              <a:buNone/>
              <a:defRPr sz="1405" b="1"/>
            </a:lvl6pPr>
            <a:lvl7pPr marL="2409078" indent="0">
              <a:buNone/>
              <a:defRPr sz="1405" b="1"/>
            </a:lvl7pPr>
            <a:lvl8pPr marL="2810591" indent="0">
              <a:buNone/>
              <a:defRPr sz="1405" b="1"/>
            </a:lvl8pPr>
            <a:lvl9pPr marL="3212104" indent="0">
              <a:buNone/>
              <a:defRPr sz="1405" b="1"/>
            </a:lvl9pPr>
          </a:lstStyle>
          <a:p>
            <a:pPr lvl="0"/>
            <a:r>
              <a:rPr lang="fr-FR"/>
              <a:t>Cliquez pour modifier les styles du texte du masque</a:t>
            </a:r>
          </a:p>
        </p:txBody>
      </p:sp>
      <p:sp>
        <p:nvSpPr>
          <p:cNvPr id="6" name="Content Placeholder 5"/>
          <p:cNvSpPr>
            <a:spLocks noGrp="1"/>
          </p:cNvSpPr>
          <p:nvPr>
            <p:ph sz="quarter" idx="4"/>
          </p:nvPr>
        </p:nvSpPr>
        <p:spPr>
          <a:xfrm>
            <a:off x="5845106" y="2200059"/>
            <a:ext cx="4908506" cy="323595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07D0E26E-578F-41EE-AC58-418FEA64026E}" type="datetime1">
              <a:rPr lang="fr-CA" smtClean="0"/>
              <a:t>2026-05-27</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FE6386BE-54C7-42EA-841B-8F9F1CB93DDC}" type="slidenum">
              <a:rPr lang="fr-CA" smtClean="0"/>
              <a:t>‹N°›</a:t>
            </a:fld>
            <a:endParaRPr lang="fr-CA"/>
          </a:p>
        </p:txBody>
      </p:sp>
    </p:spTree>
    <p:extLst>
      <p:ext uri="{BB962C8B-B14F-4D97-AF65-F5344CB8AC3E}">
        <p14:creationId xmlns:p14="http://schemas.microsoft.com/office/powerpoint/2010/main" val="424877528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74983694-0F1D-4731-AC49-FDC5FDEDC128}" type="datetime1">
              <a:rPr lang="fr-CA" smtClean="0"/>
              <a:t>2026-05-27</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FE6386BE-54C7-42EA-841B-8F9F1CB93DDC}" type="slidenum">
              <a:rPr lang="fr-CA" smtClean="0"/>
              <a:t>‹N°›</a:t>
            </a:fld>
            <a:endParaRPr lang="fr-CA"/>
          </a:p>
        </p:txBody>
      </p:sp>
    </p:spTree>
    <p:extLst>
      <p:ext uri="{BB962C8B-B14F-4D97-AF65-F5344CB8AC3E}">
        <p14:creationId xmlns:p14="http://schemas.microsoft.com/office/powerpoint/2010/main" val="300211710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52D1F9-280F-4671-B14E-DFAD62EAF010}" type="datetime1">
              <a:rPr lang="fr-CA" smtClean="0"/>
              <a:t>2026-05-27</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FE6386BE-54C7-42EA-841B-8F9F1CB93DDC}" type="slidenum">
              <a:rPr lang="fr-CA" smtClean="0"/>
              <a:t>‹N°›</a:t>
            </a:fld>
            <a:endParaRPr lang="fr-CA"/>
          </a:p>
        </p:txBody>
      </p:sp>
    </p:spTree>
    <p:extLst>
      <p:ext uri="{BB962C8B-B14F-4D97-AF65-F5344CB8AC3E}">
        <p14:creationId xmlns:p14="http://schemas.microsoft.com/office/powerpoint/2010/main" val="3866728237"/>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95284" y="401532"/>
            <a:ext cx="3723849" cy="1405361"/>
          </a:xfrm>
        </p:spPr>
        <p:txBody>
          <a:bodyPr anchor="b"/>
          <a:lstStyle>
            <a:lvl1pPr>
              <a:defRPr sz="2810"/>
            </a:lvl1pPr>
          </a:lstStyle>
          <a:p>
            <a:r>
              <a:rPr lang="fr-FR"/>
              <a:t>Modifiez le style du titre</a:t>
            </a:r>
            <a:endParaRPr lang="en-US"/>
          </a:p>
        </p:txBody>
      </p:sp>
      <p:sp>
        <p:nvSpPr>
          <p:cNvPr id="3" name="Content Placeholder 2"/>
          <p:cNvSpPr>
            <a:spLocks noGrp="1"/>
          </p:cNvSpPr>
          <p:nvPr>
            <p:ph idx="1"/>
          </p:nvPr>
        </p:nvSpPr>
        <p:spPr>
          <a:xfrm>
            <a:off x="4908506" y="867197"/>
            <a:ext cx="5845106" cy="4280216"/>
          </a:xfrm>
        </p:spPr>
        <p:txBody>
          <a:bodyPr/>
          <a:lstStyle>
            <a:lvl1pPr>
              <a:defRPr sz="2810"/>
            </a:lvl1pPr>
            <a:lvl2pPr>
              <a:defRPr sz="2459"/>
            </a:lvl2pPr>
            <a:lvl3pPr>
              <a:defRPr sz="2108"/>
            </a:lvl3pPr>
            <a:lvl4pPr>
              <a:defRPr sz="1756"/>
            </a:lvl4pPr>
            <a:lvl5pPr>
              <a:defRPr sz="1756"/>
            </a:lvl5pPr>
            <a:lvl6pPr>
              <a:defRPr sz="1756"/>
            </a:lvl6pPr>
            <a:lvl7pPr>
              <a:defRPr sz="1756"/>
            </a:lvl7pPr>
            <a:lvl8pPr>
              <a:defRPr sz="1756"/>
            </a:lvl8pPr>
            <a:lvl9pPr>
              <a:defRPr sz="1756"/>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795284" y="1806892"/>
            <a:ext cx="3723849" cy="3347492"/>
          </a:xfrm>
        </p:spPr>
        <p:txBody>
          <a:bodyPr/>
          <a:lstStyle>
            <a:lvl1pPr marL="0" indent="0">
              <a:buNone/>
              <a:defRPr sz="1405"/>
            </a:lvl1pPr>
            <a:lvl2pPr marL="401513" indent="0">
              <a:buNone/>
              <a:defRPr sz="1229"/>
            </a:lvl2pPr>
            <a:lvl3pPr marL="803026" indent="0">
              <a:buNone/>
              <a:defRPr sz="1054"/>
            </a:lvl3pPr>
            <a:lvl4pPr marL="1204539" indent="0">
              <a:buNone/>
              <a:defRPr sz="878"/>
            </a:lvl4pPr>
            <a:lvl5pPr marL="1606052" indent="0">
              <a:buNone/>
              <a:defRPr sz="878"/>
            </a:lvl5pPr>
            <a:lvl6pPr marL="2007565" indent="0">
              <a:buNone/>
              <a:defRPr sz="878"/>
            </a:lvl6pPr>
            <a:lvl7pPr marL="2409078" indent="0">
              <a:buNone/>
              <a:defRPr sz="878"/>
            </a:lvl7pPr>
            <a:lvl8pPr marL="2810591" indent="0">
              <a:buNone/>
              <a:defRPr sz="878"/>
            </a:lvl8pPr>
            <a:lvl9pPr marL="3212104" indent="0">
              <a:buNone/>
              <a:defRPr sz="878"/>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64A6E7E-3EB6-4B09-BE69-BB5CA2A19977}" type="datetime1">
              <a:rPr lang="fr-CA" smtClean="0"/>
              <a:t>2026-05-27</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FE6386BE-54C7-42EA-841B-8F9F1CB93DDC}" type="slidenum">
              <a:rPr lang="fr-CA" smtClean="0"/>
              <a:t>‹N°›</a:t>
            </a:fld>
            <a:endParaRPr lang="fr-CA"/>
          </a:p>
        </p:txBody>
      </p:sp>
    </p:spTree>
    <p:extLst>
      <p:ext uri="{BB962C8B-B14F-4D97-AF65-F5344CB8AC3E}">
        <p14:creationId xmlns:p14="http://schemas.microsoft.com/office/powerpoint/2010/main" val="2225881881"/>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95284" y="401532"/>
            <a:ext cx="3723849" cy="1405361"/>
          </a:xfrm>
        </p:spPr>
        <p:txBody>
          <a:bodyPr anchor="b"/>
          <a:lstStyle>
            <a:lvl1pPr>
              <a:defRPr sz="2810"/>
            </a:lvl1pPr>
          </a:lstStyle>
          <a:p>
            <a:r>
              <a:rPr lang="fr-FR"/>
              <a:t>Modifiez le style du titre</a:t>
            </a:r>
            <a:endParaRPr lang="en-US"/>
          </a:p>
        </p:txBody>
      </p:sp>
      <p:sp>
        <p:nvSpPr>
          <p:cNvPr id="3" name="Picture Placeholder 2"/>
          <p:cNvSpPr>
            <a:spLocks noGrp="1" noChangeAspect="1"/>
          </p:cNvSpPr>
          <p:nvPr>
            <p:ph type="pic" idx="1"/>
          </p:nvPr>
        </p:nvSpPr>
        <p:spPr>
          <a:xfrm>
            <a:off x="4908506" y="867197"/>
            <a:ext cx="5845106" cy="4280216"/>
          </a:xfrm>
        </p:spPr>
        <p:txBody>
          <a:bodyPr anchor="t"/>
          <a:lstStyle>
            <a:lvl1pPr marL="0" indent="0">
              <a:buNone/>
              <a:defRPr sz="2810"/>
            </a:lvl1pPr>
            <a:lvl2pPr marL="401513" indent="0">
              <a:buNone/>
              <a:defRPr sz="2459"/>
            </a:lvl2pPr>
            <a:lvl3pPr marL="803026" indent="0">
              <a:buNone/>
              <a:defRPr sz="2108"/>
            </a:lvl3pPr>
            <a:lvl4pPr marL="1204539" indent="0">
              <a:buNone/>
              <a:defRPr sz="1756"/>
            </a:lvl4pPr>
            <a:lvl5pPr marL="1606052" indent="0">
              <a:buNone/>
              <a:defRPr sz="1756"/>
            </a:lvl5pPr>
            <a:lvl6pPr marL="2007565" indent="0">
              <a:buNone/>
              <a:defRPr sz="1756"/>
            </a:lvl6pPr>
            <a:lvl7pPr marL="2409078" indent="0">
              <a:buNone/>
              <a:defRPr sz="1756"/>
            </a:lvl7pPr>
            <a:lvl8pPr marL="2810591" indent="0">
              <a:buNone/>
              <a:defRPr sz="1756"/>
            </a:lvl8pPr>
            <a:lvl9pPr marL="3212104" indent="0">
              <a:buNone/>
              <a:defRPr sz="1756"/>
            </a:lvl9pPr>
          </a:lstStyle>
          <a:p>
            <a:r>
              <a:rPr lang="fr-FR"/>
              <a:t>Cliquez sur l'icône pour ajouter une image</a:t>
            </a:r>
            <a:endParaRPr lang="en-US"/>
          </a:p>
        </p:txBody>
      </p:sp>
      <p:sp>
        <p:nvSpPr>
          <p:cNvPr id="4" name="Text Placeholder 3"/>
          <p:cNvSpPr>
            <a:spLocks noGrp="1"/>
          </p:cNvSpPr>
          <p:nvPr>
            <p:ph type="body" sz="half" idx="2"/>
          </p:nvPr>
        </p:nvSpPr>
        <p:spPr>
          <a:xfrm>
            <a:off x="795284" y="1806892"/>
            <a:ext cx="3723849" cy="3347492"/>
          </a:xfrm>
        </p:spPr>
        <p:txBody>
          <a:bodyPr/>
          <a:lstStyle>
            <a:lvl1pPr marL="0" indent="0">
              <a:buNone/>
              <a:defRPr sz="1405"/>
            </a:lvl1pPr>
            <a:lvl2pPr marL="401513" indent="0">
              <a:buNone/>
              <a:defRPr sz="1229"/>
            </a:lvl2pPr>
            <a:lvl3pPr marL="803026" indent="0">
              <a:buNone/>
              <a:defRPr sz="1054"/>
            </a:lvl3pPr>
            <a:lvl4pPr marL="1204539" indent="0">
              <a:buNone/>
              <a:defRPr sz="878"/>
            </a:lvl4pPr>
            <a:lvl5pPr marL="1606052" indent="0">
              <a:buNone/>
              <a:defRPr sz="878"/>
            </a:lvl5pPr>
            <a:lvl6pPr marL="2007565" indent="0">
              <a:buNone/>
              <a:defRPr sz="878"/>
            </a:lvl6pPr>
            <a:lvl7pPr marL="2409078" indent="0">
              <a:buNone/>
              <a:defRPr sz="878"/>
            </a:lvl7pPr>
            <a:lvl8pPr marL="2810591" indent="0">
              <a:buNone/>
              <a:defRPr sz="878"/>
            </a:lvl8pPr>
            <a:lvl9pPr marL="3212104" indent="0">
              <a:buNone/>
              <a:defRPr sz="878"/>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209ED3-8B57-4A96-9B2E-F3B9DA380BA9}" type="datetime1">
              <a:rPr lang="fr-CA" smtClean="0"/>
              <a:t>2026-05-27</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FE6386BE-54C7-42EA-841B-8F9F1CB93DDC}" type="slidenum">
              <a:rPr lang="fr-CA" smtClean="0"/>
              <a:t>‹N°›</a:t>
            </a:fld>
            <a:endParaRPr lang="fr-CA"/>
          </a:p>
        </p:txBody>
      </p:sp>
    </p:spTree>
    <p:extLst>
      <p:ext uri="{BB962C8B-B14F-4D97-AF65-F5344CB8AC3E}">
        <p14:creationId xmlns:p14="http://schemas.microsoft.com/office/powerpoint/2010/main" val="1908277956"/>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3780" y="320668"/>
            <a:ext cx="9958328" cy="116416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793780" y="1603338"/>
            <a:ext cx="9958328" cy="382152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793780" y="5582406"/>
            <a:ext cx="2597825" cy="320668"/>
          </a:xfrm>
          <a:prstGeom prst="rect">
            <a:avLst/>
          </a:prstGeom>
        </p:spPr>
        <p:txBody>
          <a:bodyPr vert="horz" lIns="91440" tIns="45720" rIns="91440" bIns="45720" rtlCol="0" anchor="ctr"/>
          <a:lstStyle>
            <a:lvl1pPr algn="l">
              <a:defRPr sz="1054">
                <a:solidFill>
                  <a:schemeClr val="tx1">
                    <a:tint val="82000"/>
                  </a:schemeClr>
                </a:solidFill>
              </a:defRPr>
            </a:lvl1pPr>
          </a:lstStyle>
          <a:p>
            <a:fld id="{571F5D24-0AB0-41E6-A7D0-F78DE123DD3C}" type="datetime1">
              <a:rPr lang="fr-CA" smtClean="0"/>
              <a:t>2026-05-27</a:t>
            </a:fld>
            <a:endParaRPr lang="fr-CA"/>
          </a:p>
        </p:txBody>
      </p:sp>
      <p:sp>
        <p:nvSpPr>
          <p:cNvPr id="5" name="Footer Placeholder 4"/>
          <p:cNvSpPr>
            <a:spLocks noGrp="1"/>
          </p:cNvSpPr>
          <p:nvPr>
            <p:ph type="ftr" sz="quarter" idx="3"/>
          </p:nvPr>
        </p:nvSpPr>
        <p:spPr>
          <a:xfrm>
            <a:off x="3824576" y="5582406"/>
            <a:ext cx="3896737" cy="320668"/>
          </a:xfrm>
          <a:prstGeom prst="rect">
            <a:avLst/>
          </a:prstGeom>
        </p:spPr>
        <p:txBody>
          <a:bodyPr vert="horz" lIns="91440" tIns="45720" rIns="91440" bIns="45720" rtlCol="0" anchor="ctr"/>
          <a:lstStyle>
            <a:lvl1pPr algn="ctr">
              <a:defRPr sz="1054">
                <a:solidFill>
                  <a:schemeClr val="tx1">
                    <a:tint val="82000"/>
                  </a:schemeClr>
                </a:solidFill>
              </a:defRPr>
            </a:lvl1pPr>
          </a:lstStyle>
          <a:p>
            <a:endParaRPr lang="fr-CA"/>
          </a:p>
        </p:txBody>
      </p:sp>
      <p:sp>
        <p:nvSpPr>
          <p:cNvPr id="6" name="Slide Number Placeholder 5"/>
          <p:cNvSpPr>
            <a:spLocks noGrp="1"/>
          </p:cNvSpPr>
          <p:nvPr>
            <p:ph type="sldNum" sz="quarter" idx="4"/>
          </p:nvPr>
        </p:nvSpPr>
        <p:spPr>
          <a:xfrm>
            <a:off x="8154283" y="5582406"/>
            <a:ext cx="2597825" cy="320668"/>
          </a:xfrm>
          <a:prstGeom prst="rect">
            <a:avLst/>
          </a:prstGeom>
        </p:spPr>
        <p:txBody>
          <a:bodyPr vert="horz" lIns="91440" tIns="45720" rIns="91440" bIns="45720" rtlCol="0" anchor="ctr"/>
          <a:lstStyle>
            <a:lvl1pPr algn="r">
              <a:defRPr sz="1054">
                <a:solidFill>
                  <a:schemeClr val="tx1">
                    <a:tint val="82000"/>
                  </a:schemeClr>
                </a:solidFill>
              </a:defRPr>
            </a:lvl1pPr>
          </a:lstStyle>
          <a:p>
            <a:fld id="{FE6386BE-54C7-42EA-841B-8F9F1CB93DDC}" type="slidenum">
              <a:rPr lang="fr-CA" smtClean="0"/>
              <a:t>‹N°›</a:t>
            </a:fld>
            <a:endParaRPr lang="fr-CA"/>
          </a:p>
        </p:txBody>
      </p:sp>
    </p:spTree>
    <p:extLst>
      <p:ext uri="{BB962C8B-B14F-4D97-AF65-F5344CB8AC3E}">
        <p14:creationId xmlns:p14="http://schemas.microsoft.com/office/powerpoint/2010/main" val="329324197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hf hdr="0" dt="0"/>
  <p:txStyles>
    <p:titleStyle>
      <a:lvl1pPr algn="l" defTabSz="803026" rtl="0" eaLnBrk="1" latinLnBrk="0" hangingPunct="1">
        <a:lnSpc>
          <a:spcPct val="90000"/>
        </a:lnSpc>
        <a:spcBef>
          <a:spcPct val="0"/>
        </a:spcBef>
        <a:buNone/>
        <a:defRPr sz="3864" kern="1200">
          <a:solidFill>
            <a:schemeClr val="tx1"/>
          </a:solidFill>
          <a:latin typeface="+mj-lt"/>
          <a:ea typeface="+mj-ea"/>
          <a:cs typeface="+mj-cs"/>
        </a:defRPr>
      </a:lvl1pPr>
    </p:titleStyle>
    <p:bodyStyle>
      <a:lvl1pPr marL="200757" indent="-200757" algn="l" defTabSz="803026" rtl="0" eaLnBrk="1" latinLnBrk="0" hangingPunct="1">
        <a:lnSpc>
          <a:spcPct val="90000"/>
        </a:lnSpc>
        <a:spcBef>
          <a:spcPts val="878"/>
        </a:spcBef>
        <a:buFont typeface="Arial" panose="020B0604020202020204" pitchFamily="34" charset="0"/>
        <a:buChar char="•"/>
        <a:defRPr sz="2459" kern="1200">
          <a:solidFill>
            <a:schemeClr val="tx1"/>
          </a:solidFill>
          <a:latin typeface="+mn-lt"/>
          <a:ea typeface="+mn-ea"/>
          <a:cs typeface="+mn-cs"/>
        </a:defRPr>
      </a:lvl1pPr>
      <a:lvl2pPr marL="602270" indent="-200757" algn="l" defTabSz="803026" rtl="0" eaLnBrk="1" latinLnBrk="0" hangingPunct="1">
        <a:lnSpc>
          <a:spcPct val="90000"/>
        </a:lnSpc>
        <a:spcBef>
          <a:spcPts val="439"/>
        </a:spcBef>
        <a:buFont typeface="Arial" panose="020B0604020202020204" pitchFamily="34" charset="0"/>
        <a:buChar char="•"/>
        <a:defRPr sz="2108" kern="1200">
          <a:solidFill>
            <a:schemeClr val="tx1"/>
          </a:solidFill>
          <a:latin typeface="+mn-lt"/>
          <a:ea typeface="+mn-ea"/>
          <a:cs typeface="+mn-cs"/>
        </a:defRPr>
      </a:lvl2pPr>
      <a:lvl3pPr marL="1003783" indent="-200757" algn="l" defTabSz="803026" rtl="0" eaLnBrk="1" latinLnBrk="0" hangingPunct="1">
        <a:lnSpc>
          <a:spcPct val="90000"/>
        </a:lnSpc>
        <a:spcBef>
          <a:spcPts val="439"/>
        </a:spcBef>
        <a:buFont typeface="Arial" panose="020B0604020202020204" pitchFamily="34" charset="0"/>
        <a:buChar char="•"/>
        <a:defRPr sz="1756" kern="1200">
          <a:solidFill>
            <a:schemeClr val="tx1"/>
          </a:solidFill>
          <a:latin typeface="+mn-lt"/>
          <a:ea typeface="+mn-ea"/>
          <a:cs typeface="+mn-cs"/>
        </a:defRPr>
      </a:lvl3pPr>
      <a:lvl4pPr marL="1405296" indent="-200757" algn="l" defTabSz="803026" rtl="0" eaLnBrk="1" latinLnBrk="0" hangingPunct="1">
        <a:lnSpc>
          <a:spcPct val="90000"/>
        </a:lnSpc>
        <a:spcBef>
          <a:spcPts val="439"/>
        </a:spcBef>
        <a:buFont typeface="Arial" panose="020B0604020202020204" pitchFamily="34" charset="0"/>
        <a:buChar char="•"/>
        <a:defRPr sz="1581" kern="1200">
          <a:solidFill>
            <a:schemeClr val="tx1"/>
          </a:solidFill>
          <a:latin typeface="+mn-lt"/>
          <a:ea typeface="+mn-ea"/>
          <a:cs typeface="+mn-cs"/>
        </a:defRPr>
      </a:lvl4pPr>
      <a:lvl5pPr marL="1806809" indent="-200757" algn="l" defTabSz="803026" rtl="0" eaLnBrk="1" latinLnBrk="0" hangingPunct="1">
        <a:lnSpc>
          <a:spcPct val="90000"/>
        </a:lnSpc>
        <a:spcBef>
          <a:spcPts val="439"/>
        </a:spcBef>
        <a:buFont typeface="Arial" panose="020B0604020202020204" pitchFamily="34" charset="0"/>
        <a:buChar char="•"/>
        <a:defRPr sz="1581" kern="1200">
          <a:solidFill>
            <a:schemeClr val="tx1"/>
          </a:solidFill>
          <a:latin typeface="+mn-lt"/>
          <a:ea typeface="+mn-ea"/>
          <a:cs typeface="+mn-cs"/>
        </a:defRPr>
      </a:lvl5pPr>
      <a:lvl6pPr marL="2208322" indent="-200757" algn="l" defTabSz="803026" rtl="0" eaLnBrk="1" latinLnBrk="0" hangingPunct="1">
        <a:lnSpc>
          <a:spcPct val="90000"/>
        </a:lnSpc>
        <a:spcBef>
          <a:spcPts val="439"/>
        </a:spcBef>
        <a:buFont typeface="Arial" panose="020B0604020202020204" pitchFamily="34" charset="0"/>
        <a:buChar char="•"/>
        <a:defRPr sz="1581" kern="1200">
          <a:solidFill>
            <a:schemeClr val="tx1"/>
          </a:solidFill>
          <a:latin typeface="+mn-lt"/>
          <a:ea typeface="+mn-ea"/>
          <a:cs typeface="+mn-cs"/>
        </a:defRPr>
      </a:lvl6pPr>
      <a:lvl7pPr marL="2609835" indent="-200757" algn="l" defTabSz="803026" rtl="0" eaLnBrk="1" latinLnBrk="0" hangingPunct="1">
        <a:lnSpc>
          <a:spcPct val="90000"/>
        </a:lnSpc>
        <a:spcBef>
          <a:spcPts val="439"/>
        </a:spcBef>
        <a:buFont typeface="Arial" panose="020B0604020202020204" pitchFamily="34" charset="0"/>
        <a:buChar char="•"/>
        <a:defRPr sz="1581" kern="1200">
          <a:solidFill>
            <a:schemeClr val="tx1"/>
          </a:solidFill>
          <a:latin typeface="+mn-lt"/>
          <a:ea typeface="+mn-ea"/>
          <a:cs typeface="+mn-cs"/>
        </a:defRPr>
      </a:lvl7pPr>
      <a:lvl8pPr marL="3011348" indent="-200757" algn="l" defTabSz="803026" rtl="0" eaLnBrk="1" latinLnBrk="0" hangingPunct="1">
        <a:lnSpc>
          <a:spcPct val="90000"/>
        </a:lnSpc>
        <a:spcBef>
          <a:spcPts val="439"/>
        </a:spcBef>
        <a:buFont typeface="Arial" panose="020B0604020202020204" pitchFamily="34" charset="0"/>
        <a:buChar char="•"/>
        <a:defRPr sz="1581" kern="1200">
          <a:solidFill>
            <a:schemeClr val="tx1"/>
          </a:solidFill>
          <a:latin typeface="+mn-lt"/>
          <a:ea typeface="+mn-ea"/>
          <a:cs typeface="+mn-cs"/>
        </a:defRPr>
      </a:lvl8pPr>
      <a:lvl9pPr marL="3412861" indent="-200757" algn="l" defTabSz="803026" rtl="0" eaLnBrk="1" latinLnBrk="0" hangingPunct="1">
        <a:lnSpc>
          <a:spcPct val="90000"/>
        </a:lnSpc>
        <a:spcBef>
          <a:spcPts val="439"/>
        </a:spcBef>
        <a:buFont typeface="Arial" panose="020B0604020202020204" pitchFamily="34" charset="0"/>
        <a:buChar char="•"/>
        <a:defRPr sz="1581" kern="1200">
          <a:solidFill>
            <a:schemeClr val="tx1"/>
          </a:solidFill>
          <a:latin typeface="+mn-lt"/>
          <a:ea typeface="+mn-ea"/>
          <a:cs typeface="+mn-cs"/>
        </a:defRPr>
      </a:lvl9pPr>
    </p:bodyStyle>
    <p:otherStyle>
      <a:defPPr>
        <a:defRPr lang="en-US"/>
      </a:defPPr>
      <a:lvl1pPr marL="0" algn="l" defTabSz="803026" rtl="0" eaLnBrk="1" latinLnBrk="0" hangingPunct="1">
        <a:defRPr sz="1581" kern="1200">
          <a:solidFill>
            <a:schemeClr val="tx1"/>
          </a:solidFill>
          <a:latin typeface="+mn-lt"/>
          <a:ea typeface="+mn-ea"/>
          <a:cs typeface="+mn-cs"/>
        </a:defRPr>
      </a:lvl1pPr>
      <a:lvl2pPr marL="401513" algn="l" defTabSz="803026" rtl="0" eaLnBrk="1" latinLnBrk="0" hangingPunct="1">
        <a:defRPr sz="1581" kern="1200">
          <a:solidFill>
            <a:schemeClr val="tx1"/>
          </a:solidFill>
          <a:latin typeface="+mn-lt"/>
          <a:ea typeface="+mn-ea"/>
          <a:cs typeface="+mn-cs"/>
        </a:defRPr>
      </a:lvl2pPr>
      <a:lvl3pPr marL="803026" algn="l" defTabSz="803026" rtl="0" eaLnBrk="1" latinLnBrk="0" hangingPunct="1">
        <a:defRPr sz="1581" kern="1200">
          <a:solidFill>
            <a:schemeClr val="tx1"/>
          </a:solidFill>
          <a:latin typeface="+mn-lt"/>
          <a:ea typeface="+mn-ea"/>
          <a:cs typeface="+mn-cs"/>
        </a:defRPr>
      </a:lvl3pPr>
      <a:lvl4pPr marL="1204539" algn="l" defTabSz="803026" rtl="0" eaLnBrk="1" latinLnBrk="0" hangingPunct="1">
        <a:defRPr sz="1581" kern="1200">
          <a:solidFill>
            <a:schemeClr val="tx1"/>
          </a:solidFill>
          <a:latin typeface="+mn-lt"/>
          <a:ea typeface="+mn-ea"/>
          <a:cs typeface="+mn-cs"/>
        </a:defRPr>
      </a:lvl4pPr>
      <a:lvl5pPr marL="1606052" algn="l" defTabSz="803026" rtl="0" eaLnBrk="1" latinLnBrk="0" hangingPunct="1">
        <a:defRPr sz="1581" kern="1200">
          <a:solidFill>
            <a:schemeClr val="tx1"/>
          </a:solidFill>
          <a:latin typeface="+mn-lt"/>
          <a:ea typeface="+mn-ea"/>
          <a:cs typeface="+mn-cs"/>
        </a:defRPr>
      </a:lvl5pPr>
      <a:lvl6pPr marL="2007565" algn="l" defTabSz="803026" rtl="0" eaLnBrk="1" latinLnBrk="0" hangingPunct="1">
        <a:defRPr sz="1581" kern="1200">
          <a:solidFill>
            <a:schemeClr val="tx1"/>
          </a:solidFill>
          <a:latin typeface="+mn-lt"/>
          <a:ea typeface="+mn-ea"/>
          <a:cs typeface="+mn-cs"/>
        </a:defRPr>
      </a:lvl6pPr>
      <a:lvl7pPr marL="2409078" algn="l" defTabSz="803026" rtl="0" eaLnBrk="1" latinLnBrk="0" hangingPunct="1">
        <a:defRPr sz="1581" kern="1200">
          <a:solidFill>
            <a:schemeClr val="tx1"/>
          </a:solidFill>
          <a:latin typeface="+mn-lt"/>
          <a:ea typeface="+mn-ea"/>
          <a:cs typeface="+mn-cs"/>
        </a:defRPr>
      </a:lvl7pPr>
      <a:lvl8pPr marL="2810591" algn="l" defTabSz="803026" rtl="0" eaLnBrk="1" latinLnBrk="0" hangingPunct="1">
        <a:defRPr sz="1581" kern="1200">
          <a:solidFill>
            <a:schemeClr val="tx1"/>
          </a:solidFill>
          <a:latin typeface="+mn-lt"/>
          <a:ea typeface="+mn-ea"/>
          <a:cs typeface="+mn-cs"/>
        </a:defRPr>
      </a:lvl8pPr>
      <a:lvl9pPr marL="3212104" algn="l" defTabSz="803026" rtl="0" eaLnBrk="1" latinLnBrk="0" hangingPunct="1">
        <a:defRPr sz="158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hyperlink" Target="mailto:info@afpquebec.ca" TargetMode="External"/><Relationship Id="rId5" Type="http://schemas.openxmlformats.org/officeDocument/2006/relationships/image" Target="../media/image4.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6D70A617-D409-824E-5707-4E6C300AFA59}"/>
              </a:ext>
            </a:extLst>
          </p:cNvPr>
          <p:cNvGrpSpPr/>
          <p:nvPr/>
        </p:nvGrpSpPr>
        <p:grpSpPr>
          <a:xfrm>
            <a:off x="-323849" y="-27"/>
            <a:ext cx="12193588" cy="6023026"/>
            <a:chOff x="-323849" y="-27"/>
            <a:chExt cx="12193588" cy="6023026"/>
          </a:xfrm>
        </p:grpSpPr>
        <p:pic>
          <p:nvPicPr>
            <p:cNvPr id="5" name="Image 4">
              <a:extLst>
                <a:ext uri="{FF2B5EF4-FFF2-40B4-BE49-F238E27FC236}">
                  <a16:creationId xmlns:a16="http://schemas.microsoft.com/office/drawing/2014/main" id="{40ADE3CB-C050-4BF4-2B1D-F3921438B126}"/>
                </a:ext>
              </a:extLst>
            </p:cNvPr>
            <p:cNvPicPr>
              <a:picLocks noChangeAspect="1"/>
            </p:cNvPicPr>
            <p:nvPr/>
          </p:nvPicPr>
          <p:blipFill>
            <a:blip r:embed="rId3"/>
            <a:stretch>
              <a:fillRect/>
            </a:stretch>
          </p:blipFill>
          <p:spPr>
            <a:xfrm>
              <a:off x="-323849" y="-26"/>
              <a:ext cx="12193588" cy="6023025"/>
            </a:xfrm>
            <a:prstGeom prst="rect">
              <a:avLst/>
            </a:prstGeom>
          </p:spPr>
        </p:pic>
        <p:pic>
          <p:nvPicPr>
            <p:cNvPr id="12" name="Image 11" descr="Une image contenant capture d’écran, Graphique, conception&#10;&#10;Description générée automatiquement">
              <a:extLst>
                <a:ext uri="{FF2B5EF4-FFF2-40B4-BE49-F238E27FC236}">
                  <a16:creationId xmlns:a16="http://schemas.microsoft.com/office/drawing/2014/main" id="{7908F2F6-D95F-26A5-7BBF-C5FCB3FD8185}"/>
                </a:ext>
              </a:extLst>
            </p:cNvPr>
            <p:cNvPicPr>
              <a:picLocks noChangeAspect="1"/>
            </p:cNvPicPr>
            <p:nvPr/>
          </p:nvPicPr>
          <p:blipFill rotWithShape="1">
            <a:blip r:embed="rId4">
              <a:extLst>
                <a:ext uri="{28A0092B-C50C-407E-A947-70E740481C1C}">
                  <a14:useLocalDpi xmlns:a14="http://schemas.microsoft.com/office/drawing/2010/main" val="0"/>
                </a:ext>
              </a:extLst>
            </a:blip>
            <a:srcRect t="12106" b="6822"/>
            <a:stretch/>
          </p:blipFill>
          <p:spPr>
            <a:xfrm>
              <a:off x="2146623" y="-27"/>
              <a:ext cx="7252643" cy="6023026"/>
            </a:xfrm>
            <a:prstGeom prst="rect">
              <a:avLst/>
            </a:prstGeom>
          </p:spPr>
        </p:pic>
      </p:grpSp>
      <p:sp>
        <p:nvSpPr>
          <p:cNvPr id="9" name="Sous-titre 2">
            <a:extLst>
              <a:ext uri="{FF2B5EF4-FFF2-40B4-BE49-F238E27FC236}">
                <a16:creationId xmlns:a16="http://schemas.microsoft.com/office/drawing/2014/main" id="{50D66D8E-0973-4FD4-C8BC-1FA6CE61015A}"/>
              </a:ext>
            </a:extLst>
          </p:cNvPr>
          <p:cNvSpPr>
            <a:spLocks noGrp="1"/>
          </p:cNvSpPr>
          <p:nvPr>
            <p:ph type="subTitle" idx="1"/>
          </p:nvPr>
        </p:nvSpPr>
        <p:spPr>
          <a:xfrm>
            <a:off x="3078275" y="596714"/>
            <a:ext cx="5524000" cy="3681546"/>
          </a:xfrm>
        </p:spPr>
        <p:txBody>
          <a:bodyPr vert="horz" lIns="91440" tIns="45720" rIns="91440" bIns="45720" rtlCol="0" anchor="t">
            <a:noAutofit/>
          </a:bodyPr>
          <a:lstStyle/>
          <a:p>
            <a:pPr>
              <a:spcBef>
                <a:spcPts val="0"/>
              </a:spcBef>
            </a:pPr>
            <a:r>
              <a:rPr lang="fr-CA" sz="4000" dirty="0">
                <a:solidFill>
                  <a:srgbClr val="C2A77A"/>
                </a:solidFill>
                <a:latin typeface="Playfair Medium" pitchFamily="2" charset="0"/>
                <a:ea typeface="Calibri"/>
                <a:cs typeface="Playfair Medium" pitchFamily="2" charset="0"/>
              </a:rPr>
              <a:t>WEBINAIRE</a:t>
            </a:r>
            <a:endParaRPr lang="fr-FR" sz="4000" dirty="0">
              <a:solidFill>
                <a:srgbClr val="C2A77A"/>
              </a:solidFill>
              <a:latin typeface="Playfair Medium" pitchFamily="2" charset="0"/>
              <a:ea typeface="Calibri"/>
              <a:cs typeface="Playfair Medium" pitchFamily="2" charset="0"/>
            </a:endParaRPr>
          </a:p>
          <a:p>
            <a:pPr>
              <a:spcBef>
                <a:spcPts val="0"/>
              </a:spcBef>
            </a:pPr>
            <a:r>
              <a:rPr lang="fr-CA" sz="4000" dirty="0">
                <a:solidFill>
                  <a:srgbClr val="C2A77A"/>
                </a:solidFill>
                <a:latin typeface="Playfair Medium" pitchFamily="2" charset="0"/>
                <a:ea typeface="Calibri"/>
                <a:cs typeface="Playfair Medium" pitchFamily="2" charset="0"/>
              </a:rPr>
              <a:t>PRIX D’EXCELLENCE</a:t>
            </a:r>
          </a:p>
          <a:p>
            <a:pPr>
              <a:spcBef>
                <a:spcPts val="0"/>
              </a:spcBef>
            </a:pPr>
            <a:r>
              <a:rPr lang="fr-CA" sz="3600" dirty="0">
                <a:solidFill>
                  <a:schemeClr val="bg1"/>
                </a:solidFill>
                <a:latin typeface="Playfair Medium" pitchFamily="2" charset="0"/>
                <a:ea typeface="Calibri"/>
                <a:cs typeface="Playfair Medium" pitchFamily="2" charset="0"/>
              </a:rPr>
              <a:t>EN</a:t>
            </a:r>
          </a:p>
          <a:p>
            <a:pPr>
              <a:spcBef>
                <a:spcPts val="0"/>
              </a:spcBef>
            </a:pPr>
            <a:r>
              <a:rPr lang="fr-CA" sz="7000" dirty="0">
                <a:solidFill>
                  <a:schemeClr val="bg1"/>
                </a:solidFill>
                <a:latin typeface="Rouge Script"/>
                <a:ea typeface="Calibri"/>
                <a:cs typeface="Playfair Medium" pitchFamily="2" charset="0"/>
              </a:rPr>
              <a:t>philanthropie 2026</a:t>
            </a:r>
            <a:endParaRPr lang="fr-CA" sz="7000" dirty="0">
              <a:solidFill>
                <a:schemeClr val="bg1"/>
              </a:solidFill>
              <a:latin typeface="Rouge Script" panose="02000000000000000000" pitchFamily="2" charset="0"/>
              <a:ea typeface="Calibri"/>
              <a:cs typeface="Playfair Medium" pitchFamily="2" charset="0"/>
            </a:endParaRPr>
          </a:p>
          <a:p>
            <a:pPr>
              <a:spcBef>
                <a:spcPts val="0"/>
              </a:spcBef>
            </a:pPr>
            <a:endParaRPr lang="fr-CA" sz="2000" dirty="0">
              <a:solidFill>
                <a:srgbClr val="C2A77A"/>
              </a:solidFill>
              <a:latin typeface="Playfair Medium" pitchFamily="2" charset="0"/>
              <a:ea typeface="Calibri"/>
              <a:cs typeface="Playfair Medium" pitchFamily="2" charset="0"/>
            </a:endParaRPr>
          </a:p>
          <a:p>
            <a:pPr>
              <a:spcBef>
                <a:spcPts val="0"/>
              </a:spcBef>
            </a:pPr>
            <a:endParaRPr lang="fr-CA" sz="1500" dirty="0">
              <a:solidFill>
                <a:srgbClr val="C2A77A"/>
              </a:solidFill>
              <a:latin typeface="Playfair Medium" pitchFamily="2" charset="0"/>
              <a:ea typeface="Calibri"/>
              <a:cs typeface="Playfair Medium" pitchFamily="2" charset="0"/>
            </a:endParaRPr>
          </a:p>
          <a:p>
            <a:pPr>
              <a:spcBef>
                <a:spcPts val="0"/>
              </a:spcBef>
            </a:pPr>
            <a:r>
              <a:rPr lang="fr-CA" sz="2000" dirty="0">
                <a:solidFill>
                  <a:srgbClr val="C2A77A"/>
                </a:solidFill>
                <a:latin typeface="Playfair Medium"/>
                <a:ea typeface="Calibri"/>
                <a:cs typeface="Playfair Medium" pitchFamily="2" charset="0"/>
              </a:rPr>
              <a:t>MAÎTRISEZ L’ART DES MISES</a:t>
            </a:r>
          </a:p>
          <a:p>
            <a:pPr>
              <a:spcBef>
                <a:spcPts val="0"/>
              </a:spcBef>
            </a:pPr>
            <a:r>
              <a:rPr lang="fr-CA" sz="2000" dirty="0">
                <a:solidFill>
                  <a:srgbClr val="C2A77A"/>
                </a:solidFill>
                <a:latin typeface="Playfair Medium"/>
                <a:ea typeface="Calibri"/>
                <a:cs typeface="Playfair Medium" pitchFamily="2" charset="0"/>
              </a:rPr>
              <a:t>EN CANDIDATURE</a:t>
            </a:r>
            <a:endParaRPr lang="fr-CA" dirty="0"/>
          </a:p>
        </p:txBody>
      </p:sp>
      <p:sp>
        <p:nvSpPr>
          <p:cNvPr id="13" name="ZoneTexte 12">
            <a:extLst>
              <a:ext uri="{FF2B5EF4-FFF2-40B4-BE49-F238E27FC236}">
                <a16:creationId xmlns:a16="http://schemas.microsoft.com/office/drawing/2014/main" id="{EC76D869-FF3C-B2DB-22BD-EBAC26DA22E2}"/>
              </a:ext>
            </a:extLst>
          </p:cNvPr>
          <p:cNvSpPr txBox="1"/>
          <p:nvPr/>
        </p:nvSpPr>
        <p:spPr>
          <a:xfrm>
            <a:off x="5085082" y="5426261"/>
            <a:ext cx="1391754" cy="523232"/>
          </a:xfrm>
          <a:prstGeom prst="rect">
            <a:avLst/>
          </a:prstGeom>
          <a:noFill/>
        </p:spPr>
        <p:txBody>
          <a:bodyPr wrap="none" lIns="91453" tIns="45726" rIns="91453" bIns="45726" rtlCol="0" anchor="t">
            <a:spAutoFit/>
          </a:bodyPr>
          <a:lstStyle/>
          <a:p>
            <a:pPr defTabSz="457208"/>
            <a:r>
              <a:rPr lang="fr-CA" sz="1400" i="1" dirty="0">
                <a:solidFill>
                  <a:schemeClr val="bg1"/>
                </a:solidFill>
                <a:latin typeface="Rouge Script"/>
                <a:ea typeface="Calibri"/>
                <a:cs typeface="Calibri"/>
              </a:rPr>
              <a:t>Mis à jour: mai 2026</a:t>
            </a:r>
          </a:p>
          <a:p>
            <a:pPr defTabSz="457208"/>
            <a:endParaRPr lang="fr-CA" sz="1400" i="1" dirty="0">
              <a:solidFill>
                <a:schemeClr val="bg1"/>
              </a:solidFill>
              <a:latin typeface="Rouge Script"/>
              <a:ea typeface="Calibri"/>
              <a:cs typeface="Calibri"/>
            </a:endParaRPr>
          </a:p>
        </p:txBody>
      </p:sp>
      <p:cxnSp>
        <p:nvCxnSpPr>
          <p:cNvPr id="3" name="Connecteur droit 2">
            <a:extLst>
              <a:ext uri="{FF2B5EF4-FFF2-40B4-BE49-F238E27FC236}">
                <a16:creationId xmlns:a16="http://schemas.microsoft.com/office/drawing/2014/main" id="{301F54C1-8E49-F2CA-47AB-CB240FEC38CC}"/>
              </a:ext>
            </a:extLst>
          </p:cNvPr>
          <p:cNvCxnSpPr/>
          <p:nvPr/>
        </p:nvCxnSpPr>
        <p:spPr>
          <a:xfrm>
            <a:off x="5006825" y="4369859"/>
            <a:ext cx="1532238" cy="0"/>
          </a:xfrm>
          <a:prstGeom prst="line">
            <a:avLst/>
          </a:prstGeom>
          <a:ln>
            <a:solidFill>
              <a:srgbClr val="C2A77A"/>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3159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293592" y="-10809"/>
            <a:ext cx="3680969" cy="6033784"/>
            <a:chOff x="-293592" y="-10809"/>
            <a:chExt cx="3680969"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293592" y="-10809"/>
              <a:ext cx="3680969" cy="6027511"/>
              <a:chOff x="-941292" y="747939"/>
              <a:chExt cx="3680969"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941292" y="3408548"/>
                <a:ext cx="3498502" cy="1607305"/>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Formulaires</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387562" y="341994"/>
            <a:ext cx="7826646" cy="4852747"/>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342900" indent="-342900" algn="l">
              <a:lnSpc>
                <a:spcPct val="100000"/>
              </a:lnSpc>
              <a:spcBef>
                <a:spcPts val="0"/>
              </a:spcBef>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Informations à soumettre :</a:t>
            </a:r>
          </a:p>
          <a:p>
            <a:pPr marL="1079500" indent="-457200" algn="l">
              <a:lnSpc>
                <a:spcPct val="100000"/>
              </a:lnSpc>
              <a:spcBef>
                <a:spcPts val="0"/>
              </a:spcBef>
              <a:buClr>
                <a:srgbClr val="C2A77A"/>
              </a:buClr>
              <a:buFont typeface="Wingdings" panose="05000000000000000000" pitchFamily="2" charset="2"/>
              <a:buChar char="ü"/>
            </a:pPr>
            <a:r>
              <a:rPr lang="fr-CA" sz="1800" dirty="0">
                <a:solidFill>
                  <a:srgbClr val="133A62"/>
                </a:solidFill>
                <a:latin typeface="Calibri"/>
                <a:ea typeface="Calibri"/>
                <a:cs typeface="Playfair Medium" pitchFamily="2" charset="0"/>
              </a:rPr>
              <a:t>Des renseignements sur l’organisme qui présente, incluant:</a:t>
            </a:r>
          </a:p>
          <a:p>
            <a:pPr marL="1614170" indent="-457200" algn="l">
              <a:lnSpc>
                <a:spcPct val="100000"/>
              </a:lnSpc>
              <a:spcBef>
                <a:spcPts val="0"/>
              </a:spcBef>
              <a:buClr>
                <a:srgbClr val="C2A77A"/>
              </a:buClr>
              <a:buFont typeface="Wingdings" panose="05000000000000000000" pitchFamily="2" charset="2"/>
              <a:buChar char="ü"/>
            </a:pPr>
            <a:r>
              <a:rPr lang="fr-CA" sz="1800" dirty="0">
                <a:solidFill>
                  <a:srgbClr val="133A62"/>
                </a:solidFill>
                <a:latin typeface="Calibri"/>
                <a:ea typeface="Calibri"/>
                <a:cs typeface="Playfair Medium" pitchFamily="2" charset="0"/>
              </a:rPr>
              <a:t>Sa mission</a:t>
            </a:r>
          </a:p>
          <a:p>
            <a:pPr marL="1614170" indent="-457200" algn="l">
              <a:lnSpc>
                <a:spcPct val="100000"/>
              </a:lnSpc>
              <a:spcBef>
                <a:spcPts val="0"/>
              </a:spcBef>
              <a:buClr>
                <a:srgbClr val="C2A77A"/>
              </a:buClr>
              <a:buFont typeface="Wingdings" panose="05000000000000000000" pitchFamily="2" charset="2"/>
              <a:buChar char="ü"/>
            </a:pPr>
            <a:r>
              <a:rPr lang="fr-CA" sz="1800" dirty="0">
                <a:solidFill>
                  <a:srgbClr val="133A62"/>
                </a:solidFill>
                <a:latin typeface="Calibri"/>
                <a:ea typeface="Calibri"/>
                <a:cs typeface="Playfair Medium" pitchFamily="2" charset="0"/>
              </a:rPr>
              <a:t>No de membre AFP</a:t>
            </a:r>
          </a:p>
          <a:p>
            <a:pPr marL="1614170" indent="-457200" algn="l">
              <a:lnSpc>
                <a:spcPct val="100000"/>
              </a:lnSpc>
              <a:spcBef>
                <a:spcPts val="0"/>
              </a:spcBef>
              <a:buClr>
                <a:srgbClr val="C2A77A"/>
              </a:buClr>
              <a:buFont typeface="Wingdings" panose="05000000000000000000" pitchFamily="2" charset="2"/>
              <a:buChar char="ü"/>
            </a:pPr>
            <a:r>
              <a:rPr lang="fr-CA" sz="1800" dirty="0">
                <a:solidFill>
                  <a:srgbClr val="133A62"/>
                </a:solidFill>
                <a:latin typeface="Calibri"/>
                <a:ea typeface="Calibri"/>
                <a:cs typeface="Playfair Medium" pitchFamily="2" charset="0"/>
              </a:rPr>
              <a:t>Le secteur dans lequel il opère</a:t>
            </a:r>
          </a:p>
          <a:p>
            <a:pPr marL="1614170" indent="-457200" algn="l">
              <a:lnSpc>
                <a:spcPct val="100000"/>
              </a:lnSpc>
              <a:spcBef>
                <a:spcPts val="0"/>
              </a:spcBef>
              <a:buClr>
                <a:srgbClr val="C2A77A"/>
              </a:buClr>
              <a:buFont typeface="Wingdings" panose="05000000000000000000" pitchFamily="2" charset="2"/>
              <a:buChar char="ü"/>
            </a:pPr>
            <a:r>
              <a:rPr lang="fr-CA" sz="1800" dirty="0">
                <a:solidFill>
                  <a:srgbClr val="133A62"/>
                </a:solidFill>
                <a:latin typeface="Calibri"/>
                <a:ea typeface="Calibri"/>
                <a:cs typeface="Playfair Medium" pitchFamily="2" charset="0"/>
              </a:rPr>
              <a:t>Un bref historique de vos activités et un aperçu de vos réalisations concrètes</a:t>
            </a:r>
          </a:p>
          <a:p>
            <a:pPr marL="622300" algn="l">
              <a:lnSpc>
                <a:spcPct val="100000"/>
              </a:lnSpc>
              <a:spcBef>
                <a:spcPts val="0"/>
              </a:spcBef>
              <a:buClr>
                <a:srgbClr val="C2A77A"/>
              </a:buClr>
            </a:pPr>
            <a:endParaRPr lang="fr-CA" sz="1800" dirty="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Le domaine d’activité des entreprises mises en nomination et l’ampleur de leurs retombées</a:t>
            </a:r>
          </a:p>
          <a:p>
            <a:pPr algn="l">
              <a:lnSpc>
                <a:spcPct val="100000"/>
              </a:lnSpc>
              <a:spcBef>
                <a:spcPts val="0"/>
              </a:spcBef>
              <a:buClr>
                <a:srgbClr val="C2A77A"/>
              </a:buClr>
            </a:pPr>
            <a:endParaRPr lang="fr-CA" sz="1800" dirty="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Possibilité d’inclure une brève biographie du candidat </a:t>
            </a:r>
            <a:br>
              <a:rPr lang="fr-CA" sz="2400" dirty="0">
                <a:latin typeface="Calibri"/>
                <a:cs typeface="Playfair Medium" pitchFamily="2" charset="0"/>
              </a:rPr>
            </a:br>
            <a:r>
              <a:rPr lang="fr-CA" sz="2000" dirty="0">
                <a:solidFill>
                  <a:srgbClr val="133A62"/>
                </a:solidFill>
                <a:latin typeface="Calibri"/>
                <a:ea typeface="Calibri"/>
                <a:cs typeface="Playfair Medium" pitchFamily="2" charset="0"/>
              </a:rPr>
              <a:t>(200 mots)</a:t>
            </a:r>
          </a:p>
          <a:p>
            <a:pPr marL="457200" indent="-457200" algn="l">
              <a:lnSpc>
                <a:spcPct val="100000"/>
              </a:lnSpc>
              <a:spcBef>
                <a:spcPts val="0"/>
              </a:spcBef>
              <a:buClr>
                <a:srgbClr val="C2A77A"/>
              </a:buClr>
              <a:buFont typeface="+mj-lt"/>
              <a:buAutoNum type="arabicPeriod"/>
            </a:pPr>
            <a:endParaRPr lang="fr-CA" sz="2400" dirty="0">
              <a:solidFill>
                <a:srgbClr val="133A62"/>
              </a:solidFill>
              <a:latin typeface="Playfair Medium" pitchFamily="2" charset="0"/>
              <a:cs typeface="Playfair Medium" pitchFamily="2" charset="0"/>
            </a:endParaRPr>
          </a:p>
        </p:txBody>
      </p:sp>
      <p:sp>
        <p:nvSpPr>
          <p:cNvPr id="4" name="ZoneTexte 3">
            <a:extLst>
              <a:ext uri="{FF2B5EF4-FFF2-40B4-BE49-F238E27FC236}">
                <a16:creationId xmlns:a16="http://schemas.microsoft.com/office/drawing/2014/main" id="{6D83B064-50B3-6487-79FA-F6131B802457}"/>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12</a:t>
            </a:r>
          </a:p>
        </p:txBody>
      </p:sp>
    </p:spTree>
    <p:extLst>
      <p:ext uri="{BB962C8B-B14F-4D97-AF65-F5344CB8AC3E}">
        <p14:creationId xmlns:p14="http://schemas.microsoft.com/office/powerpoint/2010/main" val="3181797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293592" y="-10809"/>
            <a:ext cx="3680969" cy="6033784"/>
            <a:chOff x="-293592" y="-10809"/>
            <a:chExt cx="3680969"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293592" y="-10809"/>
              <a:ext cx="3680969" cy="6027511"/>
              <a:chOff x="-941292" y="747939"/>
              <a:chExt cx="3680969"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941292" y="3408548"/>
                <a:ext cx="3498502" cy="1607305"/>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Formulaires</a:t>
                </a:r>
              </a:p>
              <a:p>
                <a:pPr>
                  <a:spcBef>
                    <a:spcPts val="0"/>
                  </a:spcBef>
                </a:pPr>
                <a:r>
                  <a:rPr lang="fr-CA" sz="3600" i="1">
                    <a:solidFill>
                      <a:srgbClr val="C2A77A"/>
                    </a:solidFill>
                    <a:latin typeface="Playfair Medium" pitchFamily="2" charset="0"/>
                    <a:ea typeface="Calibri"/>
                    <a:cs typeface="Playfair Medium" pitchFamily="2" charset="0"/>
                  </a:rPr>
                  <a:t>(suite)</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396477" y="1391156"/>
            <a:ext cx="7852491" cy="3901111"/>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342900" indent="-342900" algn="l">
              <a:lnSpc>
                <a:spcPct val="100000"/>
              </a:lnSpc>
              <a:spcBef>
                <a:spcPts val="0"/>
              </a:spcBef>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Pour chaque catégorie, on vous guide sur les réponses</a:t>
            </a:r>
          </a:p>
          <a:p>
            <a:pPr marL="360045" algn="l">
              <a:lnSpc>
                <a:spcPct val="100000"/>
              </a:lnSpc>
              <a:spcBef>
                <a:spcPts val="0"/>
              </a:spcBef>
              <a:buClr>
                <a:srgbClr val="C2A77A"/>
              </a:buClr>
            </a:pPr>
            <a:r>
              <a:rPr lang="fr-CA" sz="2400" dirty="0">
                <a:solidFill>
                  <a:srgbClr val="133A62"/>
                </a:solidFill>
                <a:latin typeface="Calibri"/>
                <a:ea typeface="Calibri"/>
                <a:cs typeface="Playfair Medium" pitchFamily="2" charset="0"/>
              </a:rPr>
              <a:t>à formuler</a:t>
            </a:r>
          </a:p>
          <a:p>
            <a:pPr marL="342900" indent="-342900" algn="l">
              <a:lnSpc>
                <a:spcPct val="100000"/>
              </a:lnSpc>
              <a:spcBef>
                <a:spcPts val="0"/>
              </a:spcBef>
              <a:buClr>
                <a:srgbClr val="C2A77A"/>
              </a:buClr>
              <a:buFont typeface="Wingdings" panose="05000000000000000000" pitchFamily="2" charset="2"/>
              <a:buChar char="ü"/>
            </a:pPr>
            <a:endParaRPr lang="fr-CA" sz="2400" dirty="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Ce sont ces critères que les membres du jury utiliseront </a:t>
            </a:r>
            <a:br>
              <a:rPr lang="fr-CA" sz="2400" dirty="0">
                <a:latin typeface="Calibri"/>
                <a:cs typeface="Playfair Medium" pitchFamily="2" charset="0"/>
              </a:rPr>
            </a:br>
            <a:r>
              <a:rPr lang="fr-CA" sz="2400" dirty="0">
                <a:solidFill>
                  <a:srgbClr val="133A62"/>
                </a:solidFill>
                <a:latin typeface="Calibri"/>
                <a:ea typeface="Calibri"/>
                <a:cs typeface="Playfair Medium" pitchFamily="2" charset="0"/>
              </a:rPr>
              <a:t>au moment de l’évaluation des candidatures</a:t>
            </a:r>
          </a:p>
          <a:p>
            <a:pPr algn="l">
              <a:lnSpc>
                <a:spcPct val="100000"/>
              </a:lnSpc>
              <a:spcBef>
                <a:spcPts val="0"/>
              </a:spcBef>
              <a:buClr>
                <a:srgbClr val="C2A77A"/>
              </a:buClr>
            </a:pPr>
            <a:endParaRPr lang="fr-CA" sz="2400" dirty="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Attention au maximum de mots (Word en parallèle)</a:t>
            </a:r>
          </a:p>
          <a:p>
            <a:pPr algn="l">
              <a:lnSpc>
                <a:spcPct val="100000"/>
              </a:lnSpc>
              <a:spcBef>
                <a:spcPts val="0"/>
              </a:spcBef>
              <a:buClr>
                <a:srgbClr val="C2A77A"/>
              </a:buClr>
            </a:pPr>
            <a:endParaRPr lang="fr-CA" sz="2400" dirty="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Important de joindre la photo (ou le logo si c’est la nomination d’une entreprise)</a:t>
            </a:r>
          </a:p>
          <a:p>
            <a:pPr marL="457200" indent="-457200" algn="l">
              <a:lnSpc>
                <a:spcPct val="100000"/>
              </a:lnSpc>
              <a:spcBef>
                <a:spcPts val="0"/>
              </a:spcBef>
              <a:buClr>
                <a:srgbClr val="C2A77A"/>
              </a:buClr>
              <a:buFont typeface="+mj-lt"/>
              <a:buAutoNum type="arabicPeriod"/>
            </a:pPr>
            <a:endParaRPr lang="fr-CA" sz="2400" dirty="0">
              <a:solidFill>
                <a:srgbClr val="133A62"/>
              </a:solidFill>
              <a:latin typeface="Playfair Medium" pitchFamily="2" charset="0"/>
              <a:cs typeface="Playfair Medium" pitchFamily="2" charset="0"/>
            </a:endParaRPr>
          </a:p>
        </p:txBody>
      </p:sp>
      <p:sp>
        <p:nvSpPr>
          <p:cNvPr id="4" name="ZoneTexte 3">
            <a:extLst>
              <a:ext uri="{FF2B5EF4-FFF2-40B4-BE49-F238E27FC236}">
                <a16:creationId xmlns:a16="http://schemas.microsoft.com/office/drawing/2014/main" id="{5ED3871D-D57C-00D6-5EC9-8745B6F2F3D6}"/>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13</a:t>
            </a:r>
          </a:p>
        </p:txBody>
      </p:sp>
    </p:spTree>
    <p:extLst>
      <p:ext uri="{BB962C8B-B14F-4D97-AF65-F5344CB8AC3E}">
        <p14:creationId xmlns:p14="http://schemas.microsoft.com/office/powerpoint/2010/main" val="618704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293592" y="-10809"/>
            <a:ext cx="3680969" cy="6033784"/>
            <a:chOff x="-293592" y="-10809"/>
            <a:chExt cx="3680969"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293592" y="-10809"/>
              <a:ext cx="3680969" cy="6027511"/>
              <a:chOff x="-941292" y="747939"/>
              <a:chExt cx="3680969"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941292" y="3408548"/>
                <a:ext cx="3498502" cy="1607305"/>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Le processus d’évaluation</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387377" y="1026064"/>
            <a:ext cx="7801323" cy="4396871"/>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457200" indent="-457200" algn="l">
              <a:lnSpc>
                <a:spcPct val="100000"/>
              </a:lnSpc>
              <a:spcBef>
                <a:spcPts val="0"/>
              </a:spcBef>
              <a:buClr>
                <a:srgbClr val="C2A77A"/>
              </a:buClr>
              <a:buFont typeface="+mj-lt"/>
              <a:buAutoNum type="arabicPeriod"/>
            </a:pPr>
            <a:r>
              <a:rPr lang="fr-CA" sz="2400">
                <a:solidFill>
                  <a:srgbClr val="133A62"/>
                </a:solidFill>
                <a:latin typeface="Calibri"/>
                <a:ea typeface="Calibri"/>
                <a:cs typeface="Playfair Medium" pitchFamily="2" charset="0"/>
              </a:rPr>
              <a:t>Validation de conformité et présélection par le comité</a:t>
            </a:r>
          </a:p>
          <a:p>
            <a:pPr marL="457200" indent="-457200" algn="l">
              <a:lnSpc>
                <a:spcPct val="100000"/>
              </a:lnSpc>
              <a:spcBef>
                <a:spcPts val="0"/>
              </a:spcBef>
              <a:buClr>
                <a:srgbClr val="C2A77A"/>
              </a:buClr>
              <a:buFont typeface="+mj-lt"/>
              <a:buAutoNum type="arabicPeriod"/>
            </a:pPr>
            <a:endParaRPr lang="fr-CA" sz="2400">
              <a:solidFill>
                <a:srgbClr val="133A62"/>
              </a:solidFill>
              <a:latin typeface="Calibri"/>
              <a:ea typeface="Calibri"/>
              <a:cs typeface="Playfair Medium" pitchFamily="2" charset="0"/>
            </a:endParaRPr>
          </a:p>
          <a:p>
            <a:pPr marL="457200" indent="-457200" algn="l">
              <a:lnSpc>
                <a:spcPct val="100000"/>
              </a:lnSpc>
              <a:spcBef>
                <a:spcPts val="0"/>
              </a:spcBef>
              <a:buClr>
                <a:srgbClr val="C2A77A"/>
              </a:buClr>
              <a:buFont typeface="+mj-lt"/>
              <a:buAutoNum type="arabicPeriod"/>
            </a:pPr>
            <a:r>
              <a:rPr lang="fr-CA" sz="2400">
                <a:solidFill>
                  <a:srgbClr val="133A62"/>
                </a:solidFill>
                <a:latin typeface="Calibri"/>
                <a:ea typeface="Calibri"/>
                <a:cs typeface="Playfair Medium" pitchFamily="2" charset="0"/>
              </a:rPr>
              <a:t>Acheminement des 3 dossiers ayant obtenu le plus haut pointage dans chaque catégorie au jury</a:t>
            </a:r>
          </a:p>
          <a:p>
            <a:pPr marL="457200" indent="-457200" algn="l">
              <a:lnSpc>
                <a:spcPct val="100000"/>
              </a:lnSpc>
              <a:spcBef>
                <a:spcPts val="0"/>
              </a:spcBef>
              <a:buClr>
                <a:srgbClr val="C2A77A"/>
              </a:buClr>
              <a:buFont typeface="+mj-lt"/>
              <a:buAutoNum type="arabicPeriod"/>
            </a:pPr>
            <a:endParaRPr lang="fr-CA" sz="2400">
              <a:solidFill>
                <a:srgbClr val="133A62"/>
              </a:solidFill>
              <a:latin typeface="Calibri"/>
              <a:ea typeface="Calibri"/>
              <a:cs typeface="Playfair Medium" pitchFamily="2" charset="0"/>
            </a:endParaRPr>
          </a:p>
          <a:p>
            <a:pPr marL="457200" indent="-457200" algn="l">
              <a:lnSpc>
                <a:spcPct val="100000"/>
              </a:lnSpc>
              <a:spcBef>
                <a:spcPts val="0"/>
              </a:spcBef>
              <a:buClr>
                <a:srgbClr val="C2A77A"/>
              </a:buClr>
              <a:buFont typeface="+mj-lt"/>
              <a:buAutoNum type="arabicPeriod"/>
            </a:pPr>
            <a:r>
              <a:rPr lang="fr-CA" sz="2400">
                <a:solidFill>
                  <a:srgbClr val="133A62"/>
                </a:solidFill>
                <a:latin typeface="Calibri"/>
                <a:ea typeface="Calibri"/>
                <a:cs typeface="Playfair Medium" pitchFamily="2" charset="0"/>
              </a:rPr>
              <a:t>Évaluation par pointage par chaque membre du jury</a:t>
            </a:r>
          </a:p>
          <a:p>
            <a:pPr marL="457200" indent="-457200" algn="l">
              <a:lnSpc>
                <a:spcPct val="100000"/>
              </a:lnSpc>
              <a:spcBef>
                <a:spcPts val="0"/>
              </a:spcBef>
              <a:buClr>
                <a:srgbClr val="C2A77A"/>
              </a:buClr>
              <a:buFont typeface="+mj-lt"/>
              <a:buAutoNum type="arabicPeriod"/>
            </a:pPr>
            <a:endParaRPr lang="fr-CA" sz="2400">
              <a:solidFill>
                <a:srgbClr val="133A62"/>
              </a:solidFill>
              <a:latin typeface="Calibri"/>
              <a:ea typeface="Calibri"/>
              <a:cs typeface="Playfair Medium" pitchFamily="2" charset="0"/>
            </a:endParaRPr>
          </a:p>
          <a:p>
            <a:pPr marL="457200" indent="-457200" algn="l">
              <a:lnSpc>
                <a:spcPct val="100000"/>
              </a:lnSpc>
              <a:spcBef>
                <a:spcPts val="0"/>
              </a:spcBef>
              <a:buClr>
                <a:srgbClr val="C2A77A"/>
              </a:buClr>
              <a:buFont typeface="+mj-lt"/>
              <a:buAutoNum type="arabicPeriod"/>
            </a:pPr>
            <a:r>
              <a:rPr lang="fr-CA" sz="2400">
                <a:solidFill>
                  <a:srgbClr val="133A62"/>
                </a:solidFill>
                <a:latin typeface="Calibri"/>
                <a:ea typeface="Calibri"/>
                <a:cs typeface="Playfair Medium" pitchFamily="2" charset="0"/>
              </a:rPr>
              <a:t>Compilation par le comité</a:t>
            </a:r>
          </a:p>
          <a:p>
            <a:pPr marL="457200" indent="-457200" algn="l">
              <a:lnSpc>
                <a:spcPct val="100000"/>
              </a:lnSpc>
              <a:spcBef>
                <a:spcPts val="0"/>
              </a:spcBef>
              <a:buClr>
                <a:srgbClr val="C2A77A"/>
              </a:buClr>
              <a:buFont typeface="+mj-lt"/>
              <a:buAutoNum type="arabicPeriod"/>
            </a:pPr>
            <a:endParaRPr lang="fr-CA" sz="2400">
              <a:solidFill>
                <a:srgbClr val="133A62"/>
              </a:solidFill>
              <a:latin typeface="Calibri"/>
              <a:ea typeface="Calibri"/>
              <a:cs typeface="Playfair Medium" pitchFamily="2" charset="0"/>
            </a:endParaRPr>
          </a:p>
          <a:p>
            <a:pPr marL="457200" indent="-457200" algn="l">
              <a:lnSpc>
                <a:spcPct val="100000"/>
              </a:lnSpc>
              <a:spcBef>
                <a:spcPts val="0"/>
              </a:spcBef>
              <a:buClr>
                <a:srgbClr val="C2A77A"/>
              </a:buClr>
              <a:buFont typeface="+mj-lt"/>
              <a:buAutoNum type="arabicPeriod"/>
            </a:pPr>
            <a:r>
              <a:rPr lang="fr-CA" sz="2400">
                <a:solidFill>
                  <a:srgbClr val="133A62"/>
                </a:solidFill>
                <a:latin typeface="Calibri"/>
                <a:ea typeface="Calibri"/>
                <a:cs typeface="Playfair Medium" pitchFamily="2" charset="0"/>
              </a:rPr>
              <a:t>Rencontre de détermination des lauréats </a:t>
            </a:r>
            <a:br>
              <a:rPr lang="fr-CA" sz="2400">
                <a:latin typeface="Calibri"/>
                <a:cs typeface="Playfair Medium" pitchFamily="2" charset="0"/>
              </a:rPr>
            </a:br>
            <a:r>
              <a:rPr lang="fr-CA" sz="2400">
                <a:solidFill>
                  <a:srgbClr val="133A62"/>
                </a:solidFill>
                <a:latin typeface="Calibri"/>
                <a:ea typeface="Calibri"/>
                <a:cs typeface="Playfair Medium" pitchFamily="2" charset="0"/>
              </a:rPr>
              <a:t>par le jury</a:t>
            </a:r>
          </a:p>
        </p:txBody>
      </p:sp>
      <p:sp>
        <p:nvSpPr>
          <p:cNvPr id="4" name="ZoneTexte 3">
            <a:extLst>
              <a:ext uri="{FF2B5EF4-FFF2-40B4-BE49-F238E27FC236}">
                <a16:creationId xmlns:a16="http://schemas.microsoft.com/office/drawing/2014/main" id="{3B1FE2C4-3620-1A2F-D717-B6AD58C17324}"/>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14</a:t>
            </a:r>
          </a:p>
        </p:txBody>
      </p:sp>
    </p:spTree>
    <p:extLst>
      <p:ext uri="{BB962C8B-B14F-4D97-AF65-F5344CB8AC3E}">
        <p14:creationId xmlns:p14="http://schemas.microsoft.com/office/powerpoint/2010/main" val="1350137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117125" y="-10809"/>
            <a:ext cx="3504502" cy="6033784"/>
            <a:chOff x="-117125" y="-10809"/>
            <a:chExt cx="3504502"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117125" y="-10809"/>
              <a:ext cx="3504502" cy="6027511"/>
              <a:chOff x="-764825" y="747939"/>
              <a:chExt cx="3504502"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764825" y="3593374"/>
                <a:ext cx="3498502" cy="608966"/>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Les catégories</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387377" y="478160"/>
            <a:ext cx="7731338" cy="5173761"/>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342900" indent="-342900" algn="l">
              <a:lnSpc>
                <a:spcPct val="100000"/>
              </a:lnSpc>
              <a:spcBef>
                <a:spcPts val="0"/>
              </a:spcBef>
              <a:buClr>
                <a:srgbClr val="C2A77A"/>
              </a:buClr>
              <a:buFont typeface="Wingdings" panose="05000000000000000000" pitchFamily="2" charset="2"/>
              <a:buChar char="ü"/>
            </a:pPr>
            <a:r>
              <a:rPr lang="fr-CA" sz="2400" b="1">
                <a:solidFill>
                  <a:srgbClr val="133A62"/>
                </a:solidFill>
                <a:latin typeface="Calibri"/>
                <a:ea typeface="Calibri"/>
                <a:cs typeface="Playfair Medium" pitchFamily="2" charset="0"/>
              </a:rPr>
              <a:t>Sept (7) catégories: </a:t>
            </a:r>
          </a:p>
          <a:p>
            <a:pPr marL="807720" indent="-342900" algn="l">
              <a:lnSpc>
                <a:spcPct val="100000"/>
              </a:lnSpc>
              <a:spcBef>
                <a:spcPts val="0"/>
              </a:spcBef>
              <a:buClr>
                <a:srgbClr val="C2A77A"/>
              </a:buClr>
              <a:buFont typeface="Wingdings" panose="05000000000000000000" pitchFamily="2" charset="2"/>
              <a:buChar char="ü"/>
            </a:pPr>
            <a:r>
              <a:rPr lang="fr-CA" sz="1800">
                <a:solidFill>
                  <a:srgbClr val="133A62"/>
                </a:solidFill>
                <a:latin typeface="Calibri"/>
                <a:ea typeface="Calibri"/>
                <a:cs typeface="Playfair Medium" pitchFamily="2" charset="0"/>
              </a:rPr>
              <a:t>Prix Grand donateur par excellence;</a:t>
            </a:r>
          </a:p>
          <a:p>
            <a:pPr marL="807720" indent="-342900" algn="l">
              <a:lnSpc>
                <a:spcPct val="100000"/>
              </a:lnSpc>
              <a:spcBef>
                <a:spcPts val="0"/>
              </a:spcBef>
              <a:buClr>
                <a:srgbClr val="C2A77A"/>
              </a:buClr>
              <a:buFont typeface="Wingdings" panose="05000000000000000000" pitchFamily="2" charset="2"/>
              <a:buChar char="ü"/>
            </a:pPr>
            <a:r>
              <a:rPr lang="fr-CA" sz="1800">
                <a:solidFill>
                  <a:srgbClr val="133A62"/>
                </a:solidFill>
                <a:latin typeface="Calibri"/>
                <a:ea typeface="Calibri"/>
                <a:cs typeface="Playfair Medium" pitchFamily="2" charset="0"/>
              </a:rPr>
              <a:t>Prix Bénévole par excellence en philanthropie;</a:t>
            </a:r>
          </a:p>
          <a:p>
            <a:pPr marL="807720" indent="-342900" algn="l">
              <a:lnSpc>
                <a:spcPct val="100000"/>
              </a:lnSpc>
              <a:spcBef>
                <a:spcPts val="0"/>
              </a:spcBef>
              <a:buClr>
                <a:srgbClr val="C2A77A"/>
              </a:buClr>
              <a:buFont typeface="Wingdings" panose="05000000000000000000" pitchFamily="2" charset="2"/>
              <a:buChar char="ü"/>
            </a:pPr>
            <a:r>
              <a:rPr lang="fr-CA" sz="1800">
                <a:solidFill>
                  <a:srgbClr val="133A62"/>
                </a:solidFill>
                <a:latin typeface="Calibri"/>
                <a:ea typeface="Calibri"/>
                <a:cs typeface="Playfair Medium" pitchFamily="2" charset="0"/>
              </a:rPr>
              <a:t>Prix Entreprise citoyenne par excellence </a:t>
            </a:r>
            <a:r>
              <a:rPr lang="fr-CA" sz="1800">
                <a:solidFill>
                  <a:srgbClr val="133A62"/>
                </a:solidFill>
                <a:latin typeface="Calibri"/>
                <a:ea typeface="Calibri"/>
                <a:cs typeface="Calibri"/>
              </a:rPr>
              <a:t>- Moins de 500 employés;</a:t>
            </a:r>
          </a:p>
          <a:p>
            <a:pPr marL="807720" indent="-342900" algn="l">
              <a:lnSpc>
                <a:spcPct val="100000"/>
              </a:lnSpc>
              <a:spcBef>
                <a:spcPts val="0"/>
              </a:spcBef>
              <a:buClr>
                <a:srgbClr val="C2A77A"/>
              </a:buClr>
              <a:buFont typeface="Wingdings" panose="05000000000000000000" pitchFamily="2" charset="2"/>
              <a:buChar char="ü"/>
            </a:pPr>
            <a:r>
              <a:rPr lang="fr-CA" sz="1800">
                <a:solidFill>
                  <a:srgbClr val="133A62"/>
                </a:solidFill>
                <a:latin typeface="Calibri"/>
                <a:ea typeface="Calibri"/>
                <a:cs typeface="Playfair Medium" pitchFamily="2" charset="0"/>
              </a:rPr>
              <a:t>Prix Entreprise citoyenne par excellence -</a:t>
            </a:r>
            <a:r>
              <a:rPr lang="fr-CA" sz="1800">
                <a:solidFill>
                  <a:srgbClr val="133A62"/>
                </a:solidFill>
                <a:latin typeface="Calibri"/>
                <a:ea typeface="Calibri"/>
                <a:cs typeface="Calibri"/>
              </a:rPr>
              <a:t> 500 employés et plus;</a:t>
            </a:r>
          </a:p>
          <a:p>
            <a:pPr marL="807720" indent="-342900" algn="l">
              <a:lnSpc>
                <a:spcPct val="100000"/>
              </a:lnSpc>
              <a:spcBef>
                <a:spcPts val="0"/>
              </a:spcBef>
              <a:buClr>
                <a:srgbClr val="C2A77A"/>
              </a:buClr>
              <a:buFont typeface="Wingdings" panose="05000000000000000000" pitchFamily="2" charset="2"/>
              <a:buChar char="ü"/>
            </a:pPr>
            <a:r>
              <a:rPr lang="fr-CA" sz="1800">
                <a:solidFill>
                  <a:srgbClr val="133A62"/>
                </a:solidFill>
                <a:latin typeface="Calibri"/>
                <a:ea typeface="Calibri"/>
                <a:cs typeface="Playfair Medium" pitchFamily="2" charset="0"/>
              </a:rPr>
              <a:t>Prix Jeunesse engagée par excellence en philanthropie;</a:t>
            </a:r>
          </a:p>
          <a:p>
            <a:pPr marL="807720" indent="-342900" algn="l">
              <a:lnSpc>
                <a:spcPct val="100000"/>
              </a:lnSpc>
              <a:spcBef>
                <a:spcPts val="0"/>
              </a:spcBef>
              <a:buClr>
                <a:srgbClr val="C2A77A"/>
              </a:buClr>
              <a:buFont typeface="Wingdings" panose="05000000000000000000" pitchFamily="2" charset="2"/>
              <a:buChar char="ü"/>
            </a:pPr>
            <a:r>
              <a:rPr lang="fr-CA" sz="1800">
                <a:solidFill>
                  <a:srgbClr val="133A62"/>
                </a:solidFill>
                <a:latin typeface="Calibri"/>
                <a:ea typeface="Calibri"/>
                <a:cs typeface="Playfair Medium" pitchFamily="2" charset="0"/>
              </a:rPr>
              <a:t>Prix Étoile montante de l’AFP Québec;</a:t>
            </a:r>
          </a:p>
          <a:p>
            <a:pPr marL="807720" indent="-342900" algn="l">
              <a:lnSpc>
                <a:spcPct val="100000"/>
              </a:lnSpc>
              <a:spcBef>
                <a:spcPts val="0"/>
              </a:spcBef>
              <a:buClr>
                <a:srgbClr val="C2A77A"/>
              </a:buClr>
              <a:buFont typeface="Wingdings" panose="05000000000000000000" pitchFamily="2" charset="2"/>
              <a:buChar char="ü"/>
            </a:pPr>
            <a:r>
              <a:rPr lang="fr-CA" sz="1800">
                <a:solidFill>
                  <a:srgbClr val="133A62"/>
                </a:solidFill>
                <a:latin typeface="Calibri"/>
                <a:ea typeface="Calibri"/>
                <a:cs typeface="Playfair Medium" pitchFamily="2" charset="0"/>
              </a:rPr>
              <a:t>Prix Carrière exceptionnelle en philanthropie.</a:t>
            </a:r>
          </a:p>
          <a:p>
            <a:pPr algn="l">
              <a:lnSpc>
                <a:spcPct val="100000"/>
              </a:lnSpc>
              <a:spcBef>
                <a:spcPts val="0"/>
              </a:spcBef>
              <a:buClr>
                <a:srgbClr val="C2A77A"/>
              </a:buClr>
            </a:pPr>
            <a:endParaRPr lang="fr-CA" sz="240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Important: mettre le candidat dans la bonne catégorie; </a:t>
            </a:r>
          </a:p>
          <a:p>
            <a:pPr algn="l">
              <a:lnSpc>
                <a:spcPct val="100000"/>
              </a:lnSpc>
              <a:spcBef>
                <a:spcPts val="0"/>
              </a:spcBef>
              <a:buClr>
                <a:srgbClr val="C2A77A"/>
              </a:buClr>
            </a:pPr>
            <a:endParaRPr lang="fr-CA" sz="2400">
              <a:solidFill>
                <a:srgbClr val="133A62"/>
              </a:solidFill>
              <a:latin typeface="Calibri"/>
              <a:ea typeface="Calibri"/>
              <a:cs typeface="Playfair Medium" pitchFamily="2" charset="0"/>
            </a:endParaRPr>
          </a:p>
          <a:p>
            <a:pPr marL="342900" indent="-342900" algn="just">
              <a:lnSpc>
                <a:spcPct val="100000"/>
              </a:lnSpc>
              <a:spcBef>
                <a:spcPts val="0"/>
              </a:spcBef>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Le jury peut nommer un lauréat </a:t>
            </a:r>
            <a:r>
              <a:rPr lang="fr-CA" sz="2400" b="1">
                <a:solidFill>
                  <a:srgbClr val="133A62"/>
                </a:solidFill>
                <a:latin typeface="Calibri"/>
                <a:ea typeface="Calibri"/>
                <a:cs typeface="Playfair Medium" pitchFamily="2" charset="0"/>
              </a:rPr>
              <a:t>Coup de cœur</a:t>
            </a:r>
          </a:p>
          <a:p>
            <a:pPr marL="360045" algn="just">
              <a:lnSpc>
                <a:spcPct val="100000"/>
              </a:lnSpc>
              <a:spcBef>
                <a:spcPts val="0"/>
              </a:spcBef>
              <a:buClr>
                <a:srgbClr val="C2A77A"/>
              </a:buClr>
            </a:pPr>
            <a:r>
              <a:rPr lang="fr-CA" sz="2400">
                <a:solidFill>
                  <a:srgbClr val="133A62"/>
                </a:solidFill>
                <a:latin typeface="Calibri"/>
                <a:ea typeface="Calibri"/>
                <a:cs typeface="Playfair Medium" pitchFamily="2" charset="0"/>
              </a:rPr>
              <a:t>de moins de 18 ans et/ou </a:t>
            </a:r>
            <a:r>
              <a:rPr lang="fr-CA" sz="2400" b="1">
                <a:solidFill>
                  <a:srgbClr val="133A62"/>
                </a:solidFill>
                <a:latin typeface="Calibri"/>
                <a:ea typeface="Calibri"/>
                <a:cs typeface="Playfair Medium" pitchFamily="2" charset="0"/>
              </a:rPr>
              <a:t>un prix hommage </a:t>
            </a:r>
            <a:r>
              <a:rPr lang="fr-CA" sz="2400">
                <a:solidFill>
                  <a:srgbClr val="133A62"/>
                </a:solidFill>
                <a:latin typeface="Calibri"/>
                <a:ea typeface="Calibri"/>
                <a:cs typeface="Playfair Medium" pitchFamily="2" charset="0"/>
              </a:rPr>
              <a:t>à un</a:t>
            </a:r>
          </a:p>
          <a:p>
            <a:pPr marL="360045" algn="just">
              <a:lnSpc>
                <a:spcPct val="100000"/>
              </a:lnSpc>
              <a:spcBef>
                <a:spcPts val="0"/>
              </a:spcBef>
              <a:buClr>
                <a:srgbClr val="C2A77A"/>
              </a:buClr>
            </a:pPr>
            <a:r>
              <a:rPr lang="fr-CA" sz="2400">
                <a:solidFill>
                  <a:srgbClr val="133A62"/>
                </a:solidFill>
                <a:latin typeface="Calibri"/>
                <a:ea typeface="Calibri"/>
                <a:cs typeface="Playfair Medium" pitchFamily="2" charset="0"/>
              </a:rPr>
              <a:t>grand philanthrope ayant eu un impact</a:t>
            </a:r>
          </a:p>
          <a:p>
            <a:pPr marL="360045" algn="just">
              <a:lnSpc>
                <a:spcPct val="100000"/>
              </a:lnSpc>
              <a:spcBef>
                <a:spcPts val="0"/>
              </a:spcBef>
              <a:buClr>
                <a:srgbClr val="C2A77A"/>
              </a:buClr>
            </a:pPr>
            <a:r>
              <a:rPr lang="fr-CA" sz="2400">
                <a:solidFill>
                  <a:srgbClr val="133A62"/>
                </a:solidFill>
                <a:latin typeface="Calibri"/>
                <a:ea typeface="Calibri"/>
                <a:cs typeface="Playfair Medium" pitchFamily="2" charset="0"/>
              </a:rPr>
              <a:t>significatif et soutenu sur sa communauté.</a:t>
            </a:r>
          </a:p>
          <a:p>
            <a:pPr marL="342900" indent="-342900" algn="l">
              <a:lnSpc>
                <a:spcPct val="100000"/>
              </a:lnSpc>
              <a:spcBef>
                <a:spcPts val="0"/>
              </a:spcBef>
              <a:buClr>
                <a:srgbClr val="C2A77A"/>
              </a:buClr>
              <a:buFont typeface="Wingdings" panose="05000000000000000000" pitchFamily="2" charset="2"/>
              <a:buChar char="ü"/>
            </a:pPr>
            <a:endParaRPr lang="fr-CA" sz="2400">
              <a:solidFill>
                <a:srgbClr val="133A62"/>
              </a:solidFill>
              <a:latin typeface="Playfair Medium" pitchFamily="2" charset="0"/>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endParaRPr lang="fr-CA" sz="2400">
              <a:solidFill>
                <a:srgbClr val="133A62"/>
              </a:solidFill>
              <a:latin typeface="Playfair Medium" pitchFamily="2" charset="0"/>
              <a:cs typeface="Playfair Medium" pitchFamily="2" charset="0"/>
            </a:endParaRPr>
          </a:p>
        </p:txBody>
      </p:sp>
      <p:sp>
        <p:nvSpPr>
          <p:cNvPr id="4" name="ZoneTexte 3">
            <a:extLst>
              <a:ext uri="{FF2B5EF4-FFF2-40B4-BE49-F238E27FC236}">
                <a16:creationId xmlns:a16="http://schemas.microsoft.com/office/drawing/2014/main" id="{17E3875F-1284-57E7-46F4-14CC71A9C355}"/>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17</a:t>
            </a:r>
          </a:p>
        </p:txBody>
      </p:sp>
    </p:spTree>
    <p:extLst>
      <p:ext uri="{BB962C8B-B14F-4D97-AF65-F5344CB8AC3E}">
        <p14:creationId xmlns:p14="http://schemas.microsoft.com/office/powerpoint/2010/main" val="2033217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243585" y="-10809"/>
            <a:ext cx="3630962" cy="6033784"/>
            <a:chOff x="-243585" y="-10809"/>
            <a:chExt cx="3630962"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243585" y="-10809"/>
              <a:ext cx="3630962" cy="6027511"/>
              <a:chOff x="-891285" y="747939"/>
              <a:chExt cx="3630962"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891285" y="2999987"/>
                <a:ext cx="3498502" cy="1912472"/>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Prix Grand donateur </a:t>
                </a:r>
                <a:br>
                  <a:rPr lang="fr-CA" sz="3600">
                    <a:solidFill>
                      <a:srgbClr val="C2A77A"/>
                    </a:solidFill>
                    <a:latin typeface="Playfair Medium" pitchFamily="2" charset="0"/>
                    <a:ea typeface="Calibri"/>
                    <a:cs typeface="Playfair Medium" pitchFamily="2" charset="0"/>
                  </a:rPr>
                </a:br>
                <a:r>
                  <a:rPr lang="fr-CA" sz="3600">
                    <a:solidFill>
                      <a:srgbClr val="C2A77A"/>
                    </a:solidFill>
                    <a:latin typeface="Playfair Medium" pitchFamily="2" charset="0"/>
                    <a:ea typeface="Calibri"/>
                    <a:cs typeface="Playfair Medium" pitchFamily="2" charset="0"/>
                  </a:rPr>
                  <a:t>par excellence</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387377" y="870136"/>
            <a:ext cx="7731338" cy="3085713"/>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342900" indent="-342900" algn="l">
              <a:lnSpc>
                <a:spcPct val="100000"/>
              </a:lnSpc>
              <a:spcBef>
                <a:spcPts val="0"/>
              </a:spcBef>
              <a:buClr>
                <a:srgbClr val="C2A77A"/>
              </a:buClr>
              <a:buFont typeface="Wingdings" panose="05000000000000000000" pitchFamily="2" charset="2"/>
              <a:buChar char="ü"/>
            </a:pPr>
            <a:r>
              <a:rPr lang="fr-CA" sz="1600" dirty="0">
                <a:solidFill>
                  <a:srgbClr val="133A62"/>
                </a:solidFill>
                <a:latin typeface="Calibri"/>
                <a:ea typeface="Calibri"/>
                <a:cs typeface="Playfair Medium" pitchFamily="2" charset="0"/>
              </a:rPr>
              <a:t>Le prix est décerné à un individu, une famille ou une fondation privée;</a:t>
            </a:r>
          </a:p>
          <a:p>
            <a:pPr algn="l">
              <a:lnSpc>
                <a:spcPct val="100000"/>
              </a:lnSpc>
              <a:spcBef>
                <a:spcPts val="0"/>
              </a:spcBef>
              <a:buClr>
                <a:srgbClr val="C2A77A"/>
              </a:buClr>
            </a:pPr>
            <a:endParaRPr lang="fr-CA" sz="1600" dirty="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600" dirty="0">
                <a:solidFill>
                  <a:srgbClr val="133A62"/>
                </a:solidFill>
                <a:latin typeface="Calibri"/>
                <a:ea typeface="Calibri"/>
                <a:cs typeface="Playfair Medium" pitchFamily="2" charset="0"/>
              </a:rPr>
              <a:t>Il reconnaît un don ayant un impact extraordinaire, indépendamment de toute organisation ou entreprise;</a:t>
            </a:r>
          </a:p>
          <a:p>
            <a:pPr algn="l">
              <a:lnSpc>
                <a:spcPct val="100000"/>
              </a:lnSpc>
              <a:spcBef>
                <a:spcPts val="0"/>
              </a:spcBef>
              <a:buClr>
                <a:srgbClr val="C2A77A"/>
              </a:buClr>
            </a:pPr>
            <a:endParaRPr lang="fr-CA" sz="1600" dirty="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600" dirty="0">
                <a:solidFill>
                  <a:srgbClr val="133A62"/>
                </a:solidFill>
                <a:latin typeface="Calibri"/>
                <a:ea typeface="Calibri"/>
                <a:cs typeface="Playfair Medium" pitchFamily="2" charset="0"/>
              </a:rPr>
              <a:t>Le montant du don peut être inclus dans le formulaire de candidature, selon la confidentialité des informations;</a:t>
            </a:r>
          </a:p>
          <a:p>
            <a:pPr algn="l">
              <a:lnSpc>
                <a:spcPct val="100000"/>
              </a:lnSpc>
              <a:spcBef>
                <a:spcPts val="0"/>
              </a:spcBef>
              <a:buClr>
                <a:srgbClr val="C2A77A"/>
              </a:buClr>
            </a:pPr>
            <a:endParaRPr lang="fr-CA" sz="1600" dirty="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600" dirty="0">
                <a:solidFill>
                  <a:srgbClr val="133A62"/>
                </a:solidFill>
                <a:latin typeface="Calibri"/>
                <a:ea typeface="Calibri"/>
                <a:cs typeface="Playfair Medium" pitchFamily="2" charset="0"/>
              </a:rPr>
              <a:t>Critères:</a:t>
            </a:r>
          </a:p>
          <a:p>
            <a:pPr marL="744220" lvl="1" indent="-342900" algn="l">
              <a:lnSpc>
                <a:spcPct val="100000"/>
              </a:lnSpc>
              <a:spcBef>
                <a:spcPts val="0"/>
              </a:spcBef>
              <a:buClr>
                <a:srgbClr val="C2A77A"/>
              </a:buClr>
              <a:buFont typeface="Wingdings" panose="05000000000000000000" pitchFamily="2" charset="2"/>
              <a:buChar char="ü"/>
            </a:pPr>
            <a:r>
              <a:rPr lang="fr-CA" sz="1600" dirty="0">
                <a:solidFill>
                  <a:srgbClr val="133A62"/>
                </a:solidFill>
                <a:latin typeface="Calibri"/>
                <a:ea typeface="Calibri"/>
                <a:cs typeface="Playfair Medium" pitchFamily="2" charset="0"/>
              </a:rPr>
              <a:t>Circonstances du don (max 250 mots)</a:t>
            </a:r>
          </a:p>
          <a:p>
            <a:pPr marL="744220" lvl="1" indent="-342900" algn="l">
              <a:lnSpc>
                <a:spcPct val="100000"/>
              </a:lnSpc>
              <a:spcBef>
                <a:spcPts val="0"/>
              </a:spcBef>
              <a:buClr>
                <a:srgbClr val="C2A77A"/>
              </a:buClr>
              <a:buFont typeface="Wingdings" panose="05000000000000000000" pitchFamily="2" charset="2"/>
              <a:buChar char="ü"/>
            </a:pPr>
            <a:r>
              <a:rPr lang="fr-CA" sz="1600" dirty="0">
                <a:solidFill>
                  <a:srgbClr val="133A62"/>
                </a:solidFill>
                <a:latin typeface="Calibri"/>
                <a:ea typeface="Calibri"/>
                <a:cs typeface="Playfair Medium" pitchFamily="2" charset="0"/>
              </a:rPr>
              <a:t>Impact du don sur votre organisme. (max 550 mots)</a:t>
            </a:r>
            <a:endParaRPr lang="fr-CA" sz="1600" dirty="0">
              <a:solidFill>
                <a:srgbClr val="133A62"/>
              </a:solidFill>
              <a:latin typeface="Calibri"/>
              <a:ea typeface="Calibri"/>
              <a:cs typeface="Calibri"/>
            </a:endParaRPr>
          </a:p>
          <a:p>
            <a:pPr marL="342900" indent="-342900" algn="l">
              <a:lnSpc>
                <a:spcPct val="100000"/>
              </a:lnSpc>
              <a:spcBef>
                <a:spcPts val="0"/>
              </a:spcBef>
              <a:buClr>
                <a:srgbClr val="C2A77A"/>
              </a:buClr>
              <a:buFont typeface="Wingdings" panose="05000000000000000000" pitchFamily="2" charset="2"/>
              <a:buChar char="ü"/>
            </a:pPr>
            <a:endParaRPr lang="fr-CA" sz="1600" dirty="0">
              <a:solidFill>
                <a:srgbClr val="133A62"/>
              </a:solidFill>
              <a:latin typeface="Playfair Medium" pitchFamily="2" charset="0"/>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endParaRPr lang="fr-CA" sz="1600" dirty="0">
              <a:solidFill>
                <a:srgbClr val="133A62"/>
              </a:solidFill>
              <a:latin typeface="Playfair Medium" pitchFamily="2" charset="0"/>
              <a:cs typeface="Playfair Medium" pitchFamily="2" charset="0"/>
            </a:endParaRPr>
          </a:p>
        </p:txBody>
      </p:sp>
      <p:sp>
        <p:nvSpPr>
          <p:cNvPr id="5" name="Rectangle : coins arrondis 4">
            <a:extLst>
              <a:ext uri="{FF2B5EF4-FFF2-40B4-BE49-F238E27FC236}">
                <a16:creationId xmlns:a16="http://schemas.microsoft.com/office/drawing/2014/main" id="{53421E57-7495-1B1E-5898-91D462502E1F}"/>
              </a:ext>
            </a:extLst>
          </p:cNvPr>
          <p:cNvSpPr/>
          <p:nvPr/>
        </p:nvSpPr>
        <p:spPr>
          <a:xfrm>
            <a:off x="3544384" y="4322434"/>
            <a:ext cx="2987078" cy="1527854"/>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dirty="0">
                <a:solidFill>
                  <a:srgbClr val="C2A77A"/>
                </a:solidFill>
                <a:latin typeface="Calibri"/>
                <a:ea typeface="Calibri"/>
                <a:cs typeface="Playfair Medium" pitchFamily="2" charset="0"/>
              </a:rPr>
              <a:t>Lauréat 2024</a:t>
            </a:r>
          </a:p>
          <a:p>
            <a:pPr algn="ctr"/>
            <a:r>
              <a:rPr lang="fr-CA" sz="1200" dirty="0">
                <a:solidFill>
                  <a:schemeClr val="bg1"/>
                </a:solidFill>
                <a:latin typeface="Calibri"/>
                <a:ea typeface="Calibri"/>
                <a:cs typeface="Calibri"/>
              </a:rPr>
              <a:t>Irwin Kramer</a:t>
            </a:r>
            <a:endParaRPr lang="fr-CA" dirty="0">
              <a:solidFill>
                <a:schemeClr val="bg1"/>
              </a:solidFill>
              <a:latin typeface="Calibri"/>
              <a:ea typeface="Calibri"/>
              <a:cs typeface="Calibri"/>
            </a:endParaRPr>
          </a:p>
          <a:p>
            <a:pPr algn="ctr"/>
            <a:endParaRPr lang="fr-CA" sz="1200" dirty="0">
              <a:solidFill>
                <a:schemeClr val="bg1"/>
              </a:solidFill>
              <a:latin typeface="Playfair Medium" pitchFamily="2" charset="0"/>
              <a:cs typeface="Playfair Medium" pitchFamily="2" charset="0"/>
            </a:endParaRPr>
          </a:p>
        </p:txBody>
      </p:sp>
      <p:sp>
        <p:nvSpPr>
          <p:cNvPr id="6" name="Rectangle : coins arrondis 5">
            <a:extLst>
              <a:ext uri="{FF2B5EF4-FFF2-40B4-BE49-F238E27FC236}">
                <a16:creationId xmlns:a16="http://schemas.microsoft.com/office/drawing/2014/main" id="{49D34ABA-3DA7-3E16-34B9-F94B6E8FB8BF}"/>
              </a:ext>
            </a:extLst>
          </p:cNvPr>
          <p:cNvSpPr/>
          <p:nvPr/>
        </p:nvSpPr>
        <p:spPr>
          <a:xfrm>
            <a:off x="6696833" y="4312947"/>
            <a:ext cx="2987078" cy="1527854"/>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dirty="0">
                <a:solidFill>
                  <a:srgbClr val="C2A77A"/>
                </a:solidFill>
                <a:latin typeface="Calibri"/>
                <a:ea typeface="Calibri"/>
                <a:cs typeface="Playfair Medium" pitchFamily="2" charset="0"/>
              </a:rPr>
              <a:t>Lauréats 2025</a:t>
            </a:r>
          </a:p>
          <a:p>
            <a:pPr algn="ctr"/>
            <a:r>
              <a:rPr lang="fr-CA" sz="1200" dirty="0">
                <a:latin typeface="Calibri"/>
                <a:ea typeface="Calibri"/>
                <a:cs typeface="Calibri"/>
              </a:rPr>
              <a:t>Alex Ionescu et Vickie Zhao</a:t>
            </a:r>
          </a:p>
        </p:txBody>
      </p:sp>
      <p:sp>
        <p:nvSpPr>
          <p:cNvPr id="4" name="ZoneTexte 3">
            <a:extLst>
              <a:ext uri="{FF2B5EF4-FFF2-40B4-BE49-F238E27FC236}">
                <a16:creationId xmlns:a16="http://schemas.microsoft.com/office/drawing/2014/main" id="{CAAAFBAC-9BF5-DF56-B08A-772DAF7ACA7D}"/>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18</a:t>
            </a:r>
          </a:p>
        </p:txBody>
      </p:sp>
    </p:spTree>
    <p:extLst>
      <p:ext uri="{BB962C8B-B14F-4D97-AF65-F5344CB8AC3E}">
        <p14:creationId xmlns:p14="http://schemas.microsoft.com/office/powerpoint/2010/main" val="1351830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243585" y="-10809"/>
            <a:ext cx="3630962" cy="6033784"/>
            <a:chOff x="-243585" y="-10809"/>
            <a:chExt cx="3630962"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243585" y="-10809"/>
              <a:ext cx="3630962" cy="6027511"/>
              <a:chOff x="-891285" y="747939"/>
              <a:chExt cx="3630962"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891285" y="3269385"/>
                <a:ext cx="3498502" cy="1643074"/>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Prix Bénévole</a:t>
                </a:r>
                <a:br>
                  <a:rPr lang="fr-CA" sz="3600">
                    <a:solidFill>
                      <a:srgbClr val="C2A77A"/>
                    </a:solidFill>
                    <a:latin typeface="Playfair Medium" pitchFamily="2" charset="0"/>
                    <a:ea typeface="Calibri"/>
                    <a:cs typeface="Playfair Medium" pitchFamily="2" charset="0"/>
                  </a:rPr>
                </a:br>
                <a:r>
                  <a:rPr lang="fr-CA" sz="3600">
                    <a:solidFill>
                      <a:srgbClr val="C2A77A"/>
                    </a:solidFill>
                    <a:latin typeface="Playfair Medium" pitchFamily="2" charset="0"/>
                    <a:ea typeface="Calibri"/>
                    <a:cs typeface="Playfair Medium" pitchFamily="2" charset="0"/>
                  </a:rPr>
                  <a:t>par excellence</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387377" y="915025"/>
            <a:ext cx="7813030" cy="3405247"/>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Le prix honore un individu ou une famille pour une initiative philanthropique exceptionnelle démontrant une responsabilité civique hors du commun;</a:t>
            </a:r>
          </a:p>
          <a:p>
            <a:pPr algn="l">
              <a:lnSpc>
                <a:spcPct val="100000"/>
              </a:lnSpc>
              <a:spcBef>
                <a:spcPts val="0"/>
              </a:spcBef>
              <a:buClr>
                <a:srgbClr val="C2A77A"/>
              </a:buClr>
            </a:pPr>
            <a:endParaRPr lang="fr-CA" sz="1200" dirty="0">
              <a:solidFill>
                <a:srgbClr val="133A62"/>
              </a:solidFill>
              <a:latin typeface="Calibri"/>
              <a:ea typeface="Calibri"/>
              <a:cs typeface="Playfair Medium" pitchFamily="2" charset="0"/>
            </a:endParaRPr>
          </a:p>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Il reconnaît une initiative philanthropique individuelle ou familiale, indépendante de toute organisation ou entreprise;</a:t>
            </a:r>
          </a:p>
          <a:p>
            <a:pPr marL="285750" indent="-285750" algn="l">
              <a:lnSpc>
                <a:spcPct val="100000"/>
              </a:lnSpc>
              <a:spcBef>
                <a:spcPts val="0"/>
              </a:spcBef>
              <a:buClr>
                <a:srgbClr val="C2A77A"/>
              </a:buClr>
              <a:buFont typeface="Wingdings" panose="05000000000000000000" pitchFamily="2" charset="2"/>
              <a:buChar char="ü"/>
            </a:pPr>
            <a:endParaRPr lang="fr-CA" sz="1200" dirty="0">
              <a:solidFill>
                <a:srgbClr val="133A62"/>
              </a:solidFill>
              <a:latin typeface="Calibri"/>
              <a:ea typeface="Calibri"/>
              <a:cs typeface="Playfair Medium" pitchFamily="2" charset="0"/>
            </a:endParaRPr>
          </a:p>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Le bénévolat doit être directement lié à la collecte de fonds pour être éligible;</a:t>
            </a:r>
          </a:p>
          <a:p>
            <a:pPr algn="l">
              <a:lnSpc>
                <a:spcPct val="100000"/>
              </a:lnSpc>
              <a:spcBef>
                <a:spcPts val="0"/>
              </a:spcBef>
              <a:buClr>
                <a:srgbClr val="C2A77A"/>
              </a:buClr>
            </a:pPr>
            <a:endParaRPr lang="fr-CA" sz="1200" dirty="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Critères:</a:t>
            </a:r>
          </a:p>
          <a:p>
            <a:pPr marL="744220" lvl="1" indent="-34290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Engagement bénévole du candidat: (max 200 mots)</a:t>
            </a:r>
          </a:p>
          <a:p>
            <a:pPr marL="744220" lvl="1" indent="-34290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Impact de l’engagement du candidat: (max 550 mots)</a:t>
            </a:r>
          </a:p>
          <a:p>
            <a:pPr algn="l">
              <a:lnSpc>
                <a:spcPct val="100000"/>
              </a:lnSpc>
              <a:spcBef>
                <a:spcPts val="0"/>
              </a:spcBef>
              <a:buClr>
                <a:srgbClr val="C2A77A"/>
              </a:buClr>
            </a:pPr>
            <a:endParaRPr lang="fr-CA" sz="1600" dirty="0">
              <a:solidFill>
                <a:srgbClr val="133A62"/>
              </a:solidFill>
              <a:latin typeface="Playfair Medium" pitchFamily="2" charset="0"/>
              <a:cs typeface="Playfair Medium" pitchFamily="2" charset="0"/>
            </a:endParaRPr>
          </a:p>
        </p:txBody>
      </p:sp>
      <p:sp>
        <p:nvSpPr>
          <p:cNvPr id="5" name="Rectangle : coins arrondis 4">
            <a:extLst>
              <a:ext uri="{FF2B5EF4-FFF2-40B4-BE49-F238E27FC236}">
                <a16:creationId xmlns:a16="http://schemas.microsoft.com/office/drawing/2014/main" id="{53421E57-7495-1B1E-5898-91D462502E1F}"/>
              </a:ext>
            </a:extLst>
          </p:cNvPr>
          <p:cNvSpPr/>
          <p:nvPr/>
        </p:nvSpPr>
        <p:spPr>
          <a:xfrm>
            <a:off x="3544384" y="4322434"/>
            <a:ext cx="2987078" cy="1527854"/>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a:solidFill>
                  <a:srgbClr val="C2A77A"/>
                </a:solidFill>
                <a:latin typeface="Calibri"/>
                <a:ea typeface="Calibri"/>
                <a:cs typeface="Playfair Medium" pitchFamily="2" charset="0"/>
              </a:rPr>
              <a:t>Lauréats 2024</a:t>
            </a:r>
          </a:p>
          <a:p>
            <a:pPr algn="ctr"/>
            <a:r>
              <a:rPr lang="fr-CA" sz="1200">
                <a:solidFill>
                  <a:srgbClr val="C2A77A"/>
                </a:solidFill>
                <a:latin typeface="Calibri"/>
                <a:ea typeface="Calibri"/>
                <a:cs typeface="Calibri"/>
              </a:rPr>
              <a:t>(ex aequo)</a:t>
            </a:r>
          </a:p>
          <a:p>
            <a:pPr algn="ctr"/>
            <a:r>
              <a:rPr lang="fr-CA" sz="1200">
                <a:solidFill>
                  <a:schemeClr val="bg1"/>
                </a:solidFill>
                <a:latin typeface="Calibri"/>
                <a:ea typeface="Calibri"/>
                <a:cs typeface="Calibri"/>
              </a:rPr>
              <a:t>Jacynthe Côté, présidente du conseil d’administration RBC</a:t>
            </a:r>
            <a:r>
              <a:rPr lang="fr-CA" sz="1200">
                <a:solidFill>
                  <a:schemeClr val="bg1"/>
                </a:solidFill>
                <a:latin typeface="Calibri"/>
                <a:ea typeface="Calibri"/>
                <a:cs typeface="Arial"/>
              </a:rPr>
              <a:t> </a:t>
            </a:r>
            <a:r>
              <a:rPr lang="fr-CA" sz="1200">
                <a:solidFill>
                  <a:schemeClr val="bg1"/>
                </a:solidFill>
                <a:latin typeface="Calibri"/>
                <a:ea typeface="Calibri"/>
                <a:cs typeface="Calibri"/>
              </a:rPr>
              <a:t>et Jean Champagne</a:t>
            </a:r>
            <a:endParaRPr lang="fr-CA">
              <a:solidFill>
                <a:schemeClr val="bg1"/>
              </a:solidFill>
              <a:latin typeface="Calibri"/>
              <a:ea typeface="Calibri"/>
              <a:cs typeface="Calibri"/>
            </a:endParaRPr>
          </a:p>
        </p:txBody>
      </p:sp>
      <p:sp>
        <p:nvSpPr>
          <p:cNvPr id="6" name="Rectangle : coins arrondis 5">
            <a:extLst>
              <a:ext uri="{FF2B5EF4-FFF2-40B4-BE49-F238E27FC236}">
                <a16:creationId xmlns:a16="http://schemas.microsoft.com/office/drawing/2014/main" id="{49D34ABA-3DA7-3E16-34B9-F94B6E8FB8BF}"/>
              </a:ext>
            </a:extLst>
          </p:cNvPr>
          <p:cNvSpPr/>
          <p:nvPr/>
        </p:nvSpPr>
        <p:spPr>
          <a:xfrm>
            <a:off x="6696833" y="4312947"/>
            <a:ext cx="2987078" cy="1527854"/>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dirty="0">
                <a:solidFill>
                  <a:srgbClr val="C2A77A"/>
                </a:solidFill>
                <a:latin typeface="Calibri"/>
                <a:ea typeface="Calibri"/>
                <a:cs typeface="Playfair Medium" pitchFamily="2" charset="0"/>
              </a:rPr>
              <a:t>Lauréat 2025</a:t>
            </a:r>
          </a:p>
          <a:p>
            <a:pPr algn="ctr"/>
            <a:r>
              <a:rPr lang="fr-CA" sz="1200" dirty="0">
                <a:solidFill>
                  <a:schemeClr val="bg1"/>
                </a:solidFill>
                <a:latin typeface="Calibri"/>
                <a:ea typeface="Calibri"/>
                <a:cs typeface="Playfair Medium" pitchFamily="2" charset="0"/>
              </a:rPr>
              <a:t>Daniel Granger, Président du conseil d’administration, Olympiques spéciaux Québec</a:t>
            </a:r>
          </a:p>
        </p:txBody>
      </p:sp>
      <p:sp>
        <p:nvSpPr>
          <p:cNvPr id="4" name="ZoneTexte 3">
            <a:extLst>
              <a:ext uri="{FF2B5EF4-FFF2-40B4-BE49-F238E27FC236}">
                <a16:creationId xmlns:a16="http://schemas.microsoft.com/office/drawing/2014/main" id="{EF900881-C1AD-70DE-9A24-6B5644E05812}"/>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19</a:t>
            </a:r>
          </a:p>
        </p:txBody>
      </p:sp>
    </p:spTree>
    <p:extLst>
      <p:ext uri="{BB962C8B-B14F-4D97-AF65-F5344CB8AC3E}">
        <p14:creationId xmlns:p14="http://schemas.microsoft.com/office/powerpoint/2010/main" val="652283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268132" y="-10809"/>
            <a:ext cx="3655509" cy="6033784"/>
            <a:chOff x="-268132" y="-10809"/>
            <a:chExt cx="3655509"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268132" y="-10809"/>
              <a:ext cx="3655509" cy="6027511"/>
              <a:chOff x="-915832" y="747939"/>
              <a:chExt cx="3655509"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915832" y="2813999"/>
                <a:ext cx="3498502" cy="1912472"/>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Prix</a:t>
                </a:r>
              </a:p>
              <a:p>
                <a:pPr>
                  <a:spcBef>
                    <a:spcPts val="0"/>
                  </a:spcBef>
                </a:pPr>
                <a:r>
                  <a:rPr lang="fr-CA" sz="3600">
                    <a:solidFill>
                      <a:srgbClr val="C2A77A"/>
                    </a:solidFill>
                    <a:latin typeface="Playfair Medium" pitchFamily="2" charset="0"/>
                    <a:ea typeface="Calibri"/>
                    <a:cs typeface="Playfair Medium" pitchFamily="2" charset="0"/>
                  </a:rPr>
                  <a:t>Entreprise citoyenne par excellence</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387377" y="677294"/>
            <a:ext cx="7731338" cy="3459752"/>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Ce prix honore une entreprise ou la fondation d’une entreprise;</a:t>
            </a:r>
          </a:p>
          <a:p>
            <a:pPr algn="l">
              <a:lnSpc>
                <a:spcPct val="100000"/>
              </a:lnSpc>
              <a:spcBef>
                <a:spcPts val="0"/>
              </a:spcBef>
              <a:buClr>
                <a:srgbClr val="C2A77A"/>
              </a:buClr>
            </a:pPr>
            <a:endParaRPr lang="fr-CA" sz="1200" dirty="0">
              <a:solidFill>
                <a:srgbClr val="133A62"/>
              </a:solidFill>
              <a:latin typeface="Calibri"/>
              <a:ea typeface="Calibri"/>
              <a:cs typeface="Playfair Medium" pitchFamily="2" charset="0"/>
            </a:endParaRPr>
          </a:p>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2 prix:</a:t>
            </a:r>
          </a:p>
          <a:p>
            <a:pPr marL="80772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Moins de 500 employés </a:t>
            </a:r>
          </a:p>
          <a:p>
            <a:pPr marL="80772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500 employés et plus</a:t>
            </a:r>
          </a:p>
          <a:p>
            <a:pPr algn="l">
              <a:lnSpc>
                <a:spcPct val="100000"/>
              </a:lnSpc>
              <a:spcBef>
                <a:spcPts val="0"/>
              </a:spcBef>
              <a:buClr>
                <a:srgbClr val="C2A77A"/>
              </a:buClr>
            </a:pPr>
            <a:endParaRPr lang="fr-CA" sz="1200" dirty="0">
              <a:solidFill>
                <a:srgbClr val="133A62"/>
              </a:solidFill>
              <a:latin typeface="Calibri"/>
              <a:ea typeface="Calibri"/>
              <a:cs typeface="Playfair Medium" pitchFamily="2" charset="0"/>
            </a:endParaRPr>
          </a:p>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Il vise à saluer une initiative philanthropique corporative qui a eu un impact extraordinaire sur votre capacité à offrir des programmes et/ou services.</a:t>
            </a:r>
          </a:p>
          <a:p>
            <a:pPr algn="l">
              <a:lnSpc>
                <a:spcPct val="100000"/>
              </a:lnSpc>
              <a:spcBef>
                <a:spcPts val="0"/>
              </a:spcBef>
              <a:buClr>
                <a:srgbClr val="C2A77A"/>
              </a:buClr>
            </a:pPr>
            <a:endParaRPr lang="fr-CA" sz="1200" dirty="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Critères:</a:t>
            </a:r>
          </a:p>
          <a:p>
            <a:pPr marL="744220" lvl="1" indent="-34290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Engagement philanthropique du candidat (max 250 mots)</a:t>
            </a:r>
          </a:p>
          <a:p>
            <a:pPr marL="744220" lvl="1" indent="-34290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Impact de l’engagement du candidat sur votre organisme (max 550 mots)</a:t>
            </a:r>
            <a:endParaRPr lang="fr-CA" sz="1600" dirty="0">
              <a:solidFill>
                <a:srgbClr val="133A62"/>
              </a:solidFill>
              <a:latin typeface="Playfair Medium" pitchFamily="2" charset="0"/>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endParaRPr lang="fr-CA" sz="1600" dirty="0">
              <a:solidFill>
                <a:srgbClr val="133A62"/>
              </a:solidFill>
              <a:latin typeface="Playfair Medium" pitchFamily="2" charset="0"/>
              <a:cs typeface="Playfair Medium" pitchFamily="2" charset="0"/>
            </a:endParaRPr>
          </a:p>
        </p:txBody>
      </p:sp>
      <p:sp>
        <p:nvSpPr>
          <p:cNvPr id="5" name="Rectangle : coins arrondis 4">
            <a:extLst>
              <a:ext uri="{FF2B5EF4-FFF2-40B4-BE49-F238E27FC236}">
                <a16:creationId xmlns:a16="http://schemas.microsoft.com/office/drawing/2014/main" id="{53421E57-7495-1B1E-5898-91D462502E1F}"/>
              </a:ext>
            </a:extLst>
          </p:cNvPr>
          <p:cNvSpPr/>
          <p:nvPr/>
        </p:nvSpPr>
        <p:spPr>
          <a:xfrm>
            <a:off x="3544384" y="4322434"/>
            <a:ext cx="2987078" cy="1527854"/>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a:solidFill>
                  <a:srgbClr val="C2A77A"/>
                </a:solidFill>
                <a:latin typeface="Calibri"/>
                <a:ea typeface="Calibri"/>
                <a:cs typeface="Playfair Medium" pitchFamily="2" charset="0"/>
              </a:rPr>
              <a:t>Lauréat 2024</a:t>
            </a:r>
          </a:p>
          <a:p>
            <a:pPr algn="ctr"/>
            <a:endParaRPr lang="fr-CA" sz="1200">
              <a:solidFill>
                <a:schemeClr val="bg1"/>
              </a:solidFill>
              <a:latin typeface="Playfair Medium" pitchFamily="2" charset="0"/>
              <a:cs typeface="Playfair Medium" pitchFamily="2" charset="0"/>
            </a:endParaRPr>
          </a:p>
          <a:p>
            <a:pPr algn="ctr"/>
            <a:endParaRPr lang="fr-CA" sz="1200">
              <a:solidFill>
                <a:schemeClr val="bg1"/>
              </a:solidFill>
              <a:latin typeface="Playfair Medium" pitchFamily="2" charset="0"/>
              <a:cs typeface="Playfair Medium" pitchFamily="2" charset="0"/>
            </a:endParaRPr>
          </a:p>
          <a:p>
            <a:pPr algn="ctr"/>
            <a:endParaRPr lang="fr-CA" sz="1200">
              <a:solidFill>
                <a:schemeClr val="bg1"/>
              </a:solidFill>
              <a:latin typeface="Playfair Medium" pitchFamily="2" charset="0"/>
              <a:cs typeface="Playfair Medium" pitchFamily="2" charset="0"/>
            </a:endParaRPr>
          </a:p>
          <a:p>
            <a:pPr algn="ctr"/>
            <a:endParaRPr lang="fr-CA" sz="1200">
              <a:solidFill>
                <a:schemeClr val="bg1"/>
              </a:solidFill>
              <a:latin typeface="Playfair Medium" pitchFamily="2" charset="0"/>
              <a:cs typeface="Playfair Medium" pitchFamily="2" charset="0"/>
            </a:endParaRPr>
          </a:p>
          <a:p>
            <a:pPr algn="ctr"/>
            <a:endParaRPr lang="fr-CA" sz="1200">
              <a:solidFill>
                <a:schemeClr val="bg1"/>
              </a:solidFill>
              <a:latin typeface="Playfair Medium" pitchFamily="2" charset="0"/>
              <a:cs typeface="Playfair Medium" pitchFamily="2" charset="0"/>
            </a:endParaRPr>
          </a:p>
          <a:p>
            <a:pPr algn="ctr"/>
            <a:endParaRPr lang="fr-CA" sz="1200">
              <a:solidFill>
                <a:schemeClr val="bg1"/>
              </a:solidFill>
              <a:latin typeface="Playfair Medium" pitchFamily="2" charset="0"/>
              <a:cs typeface="Playfair Medium" pitchFamily="2" charset="0"/>
            </a:endParaRPr>
          </a:p>
        </p:txBody>
      </p:sp>
      <p:sp>
        <p:nvSpPr>
          <p:cNvPr id="6" name="Rectangle : coins arrondis 5">
            <a:extLst>
              <a:ext uri="{FF2B5EF4-FFF2-40B4-BE49-F238E27FC236}">
                <a16:creationId xmlns:a16="http://schemas.microsoft.com/office/drawing/2014/main" id="{49D34ABA-3DA7-3E16-34B9-F94B6E8FB8BF}"/>
              </a:ext>
            </a:extLst>
          </p:cNvPr>
          <p:cNvSpPr/>
          <p:nvPr/>
        </p:nvSpPr>
        <p:spPr>
          <a:xfrm>
            <a:off x="6696833" y="4312947"/>
            <a:ext cx="2987078" cy="1527854"/>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dirty="0">
                <a:solidFill>
                  <a:srgbClr val="C2A77A"/>
                </a:solidFill>
                <a:latin typeface="Calibri"/>
                <a:ea typeface="Calibri"/>
                <a:cs typeface="Playfair Medium" pitchFamily="2" charset="0"/>
              </a:rPr>
              <a:t>Lauréat 2025</a:t>
            </a:r>
          </a:p>
          <a:p>
            <a:pPr algn="ctr"/>
            <a:endParaRPr lang="fr-CA" sz="1200" dirty="0">
              <a:solidFill>
                <a:srgbClr val="C2A77A"/>
              </a:solidFill>
              <a:latin typeface="Playfair Medium" pitchFamily="2" charset="0"/>
              <a:cs typeface="Playfair Medium" pitchFamily="2" charset="0"/>
            </a:endParaRPr>
          </a:p>
          <a:p>
            <a:pPr algn="ctr"/>
            <a:endParaRPr lang="fr-CA" sz="1200" dirty="0">
              <a:solidFill>
                <a:srgbClr val="C2A77A"/>
              </a:solidFill>
              <a:latin typeface="Playfair Medium" pitchFamily="2" charset="0"/>
              <a:cs typeface="Playfair Medium" pitchFamily="2" charset="0"/>
            </a:endParaRPr>
          </a:p>
          <a:p>
            <a:pPr algn="ctr"/>
            <a:endParaRPr lang="fr-CA" sz="1200" dirty="0">
              <a:solidFill>
                <a:srgbClr val="C2A77A"/>
              </a:solidFill>
              <a:latin typeface="Playfair Medium" pitchFamily="2" charset="0"/>
              <a:cs typeface="Playfair Medium" pitchFamily="2" charset="0"/>
            </a:endParaRPr>
          </a:p>
          <a:p>
            <a:pPr algn="ctr"/>
            <a:endParaRPr lang="fr-CA" sz="1200" dirty="0">
              <a:solidFill>
                <a:srgbClr val="C2A77A"/>
              </a:solidFill>
              <a:latin typeface="Playfair Medium" pitchFamily="2" charset="0"/>
              <a:cs typeface="Playfair Medium" pitchFamily="2" charset="0"/>
            </a:endParaRPr>
          </a:p>
          <a:p>
            <a:pPr algn="ctr"/>
            <a:endParaRPr lang="fr-CA" sz="1200" dirty="0">
              <a:solidFill>
                <a:srgbClr val="C2A77A"/>
              </a:solidFill>
              <a:latin typeface="Playfair Medium" pitchFamily="2" charset="0"/>
              <a:cs typeface="Playfair Medium" pitchFamily="2" charset="0"/>
            </a:endParaRPr>
          </a:p>
          <a:p>
            <a:pPr algn="ctr"/>
            <a:endParaRPr lang="fr-CA" sz="1200" dirty="0">
              <a:solidFill>
                <a:srgbClr val="C2A77A"/>
              </a:solidFill>
              <a:latin typeface="Playfair Medium" pitchFamily="2" charset="0"/>
              <a:cs typeface="Playfair Medium" pitchFamily="2" charset="0"/>
            </a:endParaRPr>
          </a:p>
        </p:txBody>
      </p:sp>
      <p:sp>
        <p:nvSpPr>
          <p:cNvPr id="3" name="Rectangle : coins arrondis 2">
            <a:extLst>
              <a:ext uri="{FF2B5EF4-FFF2-40B4-BE49-F238E27FC236}">
                <a16:creationId xmlns:a16="http://schemas.microsoft.com/office/drawing/2014/main" id="{43616FEF-8714-E211-EFC3-CBABE2B55E59}"/>
              </a:ext>
            </a:extLst>
          </p:cNvPr>
          <p:cNvSpPr/>
          <p:nvPr/>
        </p:nvSpPr>
        <p:spPr>
          <a:xfrm>
            <a:off x="3772694" y="4688254"/>
            <a:ext cx="1179347" cy="1024651"/>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a:solidFill>
                  <a:srgbClr val="C2A77A"/>
                </a:solidFill>
                <a:latin typeface="Calibri"/>
                <a:ea typeface="Calibri"/>
                <a:cs typeface="Playfair Medium" pitchFamily="2" charset="0"/>
              </a:rPr>
              <a:t>500 employés et plus</a:t>
            </a:r>
          </a:p>
          <a:p>
            <a:pPr algn="ctr"/>
            <a:r>
              <a:rPr lang="fr-CA" sz="1200">
                <a:solidFill>
                  <a:schemeClr val="bg1"/>
                </a:solidFill>
                <a:latin typeface="Calibri"/>
                <a:ea typeface="Calibri"/>
                <a:cs typeface="Playfair Medium" pitchFamily="2" charset="0"/>
              </a:rPr>
              <a:t>CIBC</a:t>
            </a:r>
          </a:p>
        </p:txBody>
      </p:sp>
      <p:sp>
        <p:nvSpPr>
          <p:cNvPr id="4" name="Rectangle : coins arrondis 3">
            <a:extLst>
              <a:ext uri="{FF2B5EF4-FFF2-40B4-BE49-F238E27FC236}">
                <a16:creationId xmlns:a16="http://schemas.microsoft.com/office/drawing/2014/main" id="{DF0E3951-6976-B883-A3C6-38074837D5C5}"/>
              </a:ext>
            </a:extLst>
          </p:cNvPr>
          <p:cNvSpPr/>
          <p:nvPr/>
        </p:nvSpPr>
        <p:spPr>
          <a:xfrm>
            <a:off x="5180350" y="4688254"/>
            <a:ext cx="1179347" cy="1024651"/>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a:solidFill>
                  <a:srgbClr val="C2A77A"/>
                </a:solidFill>
                <a:latin typeface="Calibri"/>
                <a:ea typeface="Calibri"/>
                <a:cs typeface="Playfair Medium" pitchFamily="2" charset="0"/>
              </a:rPr>
              <a:t>Moins de 500 employés</a:t>
            </a:r>
          </a:p>
          <a:p>
            <a:pPr algn="ctr"/>
            <a:r>
              <a:rPr lang="fr-CA" sz="1200" err="1">
                <a:solidFill>
                  <a:schemeClr val="bg1"/>
                </a:solidFill>
                <a:latin typeface="Calibri"/>
                <a:ea typeface="Calibri"/>
                <a:cs typeface="Playfair Medium" pitchFamily="2" charset="0"/>
              </a:rPr>
              <a:t>A.Chalut</a:t>
            </a:r>
            <a:r>
              <a:rPr lang="fr-CA" sz="1200">
                <a:solidFill>
                  <a:schemeClr val="bg1"/>
                </a:solidFill>
                <a:latin typeface="Calibri"/>
                <a:ea typeface="Calibri"/>
                <a:cs typeface="Playfair Medium" pitchFamily="2" charset="0"/>
              </a:rPr>
              <a:t> auto Ltée</a:t>
            </a:r>
          </a:p>
        </p:txBody>
      </p:sp>
      <p:sp>
        <p:nvSpPr>
          <p:cNvPr id="9" name="Rectangle : coins arrondis 8">
            <a:extLst>
              <a:ext uri="{FF2B5EF4-FFF2-40B4-BE49-F238E27FC236}">
                <a16:creationId xmlns:a16="http://schemas.microsoft.com/office/drawing/2014/main" id="{2FD080F6-C510-DBD2-6082-88C3D84C8D8E}"/>
              </a:ext>
            </a:extLst>
          </p:cNvPr>
          <p:cNvSpPr/>
          <p:nvPr/>
        </p:nvSpPr>
        <p:spPr>
          <a:xfrm>
            <a:off x="6891623" y="4688254"/>
            <a:ext cx="1179347" cy="1024651"/>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dirty="0">
                <a:solidFill>
                  <a:srgbClr val="C2A77A"/>
                </a:solidFill>
                <a:latin typeface="Calibri"/>
                <a:ea typeface="Calibri"/>
                <a:cs typeface="Playfair Medium" pitchFamily="2" charset="0"/>
              </a:rPr>
              <a:t>500 employés et plus</a:t>
            </a:r>
          </a:p>
          <a:p>
            <a:pPr algn="ctr"/>
            <a:r>
              <a:rPr lang="fr-CA" sz="1200" dirty="0" err="1">
                <a:solidFill>
                  <a:schemeClr val="bg1"/>
                </a:solidFill>
                <a:latin typeface="Calibri"/>
                <a:ea typeface="Calibri"/>
                <a:cs typeface="Playfair Medium" pitchFamily="2" charset="0"/>
              </a:rPr>
              <a:t>Dessercom</a:t>
            </a:r>
            <a:endParaRPr lang="fr-CA" sz="1200" dirty="0">
              <a:solidFill>
                <a:schemeClr val="bg1"/>
              </a:solidFill>
              <a:latin typeface="Calibri"/>
              <a:ea typeface="Calibri"/>
              <a:cs typeface="Playfair Medium" pitchFamily="2" charset="0"/>
            </a:endParaRPr>
          </a:p>
        </p:txBody>
      </p:sp>
      <p:sp>
        <p:nvSpPr>
          <p:cNvPr id="10" name="Rectangle : coins arrondis 9">
            <a:extLst>
              <a:ext uri="{FF2B5EF4-FFF2-40B4-BE49-F238E27FC236}">
                <a16:creationId xmlns:a16="http://schemas.microsoft.com/office/drawing/2014/main" id="{86C7A2D9-FD49-F5CA-83BF-5BC136243197}"/>
              </a:ext>
            </a:extLst>
          </p:cNvPr>
          <p:cNvSpPr/>
          <p:nvPr/>
        </p:nvSpPr>
        <p:spPr>
          <a:xfrm>
            <a:off x="8299279" y="4688254"/>
            <a:ext cx="1179347" cy="1024651"/>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dirty="0">
                <a:solidFill>
                  <a:srgbClr val="C2A77A"/>
                </a:solidFill>
                <a:latin typeface="Calibri"/>
                <a:ea typeface="Calibri"/>
                <a:cs typeface="Playfair Medium" pitchFamily="2" charset="0"/>
              </a:rPr>
              <a:t>Moins de 500 employés</a:t>
            </a:r>
          </a:p>
          <a:p>
            <a:pPr algn="ctr"/>
            <a:r>
              <a:rPr lang="fr-CA" sz="1200" dirty="0">
                <a:solidFill>
                  <a:schemeClr val="bg1"/>
                </a:solidFill>
                <a:latin typeface="Calibri"/>
                <a:ea typeface="Calibri"/>
                <a:cs typeface="Playfair Medium" pitchFamily="2" charset="0"/>
              </a:rPr>
              <a:t>PCL Construction</a:t>
            </a:r>
          </a:p>
        </p:txBody>
      </p:sp>
      <p:sp>
        <p:nvSpPr>
          <p:cNvPr id="12" name="ZoneTexte 11">
            <a:extLst>
              <a:ext uri="{FF2B5EF4-FFF2-40B4-BE49-F238E27FC236}">
                <a16:creationId xmlns:a16="http://schemas.microsoft.com/office/drawing/2014/main" id="{E6D26808-4CA2-66FF-D64F-CEBF2400A2F3}"/>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21</a:t>
            </a:r>
          </a:p>
        </p:txBody>
      </p:sp>
    </p:spTree>
    <p:extLst>
      <p:ext uri="{BB962C8B-B14F-4D97-AF65-F5344CB8AC3E}">
        <p14:creationId xmlns:p14="http://schemas.microsoft.com/office/powerpoint/2010/main" val="3575292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243585" y="-10809"/>
            <a:ext cx="3630962" cy="6033784"/>
            <a:chOff x="-243585" y="-10809"/>
            <a:chExt cx="3630962"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243585" y="-10809"/>
              <a:ext cx="3630962" cy="6027511"/>
              <a:chOff x="-891285" y="747939"/>
              <a:chExt cx="3630962"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891285" y="2999987"/>
                <a:ext cx="3498502" cy="1912472"/>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Prix Jeunesse engagée par excellence</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305727" y="301799"/>
            <a:ext cx="7731338" cy="3882300"/>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Le prix récompense </a:t>
            </a:r>
            <a:r>
              <a:rPr lang="fr-CA" sz="1700" b="1" dirty="0">
                <a:solidFill>
                  <a:srgbClr val="133A62"/>
                </a:solidFill>
                <a:latin typeface="Calibri"/>
                <a:ea typeface="Calibri"/>
                <a:cs typeface="Playfair Medium" pitchFamily="2" charset="0"/>
              </a:rPr>
              <a:t>les jeunes de 25 ans et moins </a:t>
            </a:r>
            <a:r>
              <a:rPr lang="fr-CA" sz="1700" dirty="0">
                <a:solidFill>
                  <a:srgbClr val="133A62"/>
                </a:solidFill>
                <a:latin typeface="Calibri"/>
                <a:ea typeface="Calibri"/>
                <a:cs typeface="Playfair Medium" pitchFamily="2" charset="0"/>
              </a:rPr>
              <a:t>pour leur engagement exceptionnel par le soutien financier, des initiatives philanthropiques,</a:t>
            </a:r>
          </a:p>
          <a:p>
            <a:pPr marL="266700" algn="l">
              <a:lnSpc>
                <a:spcPct val="100000"/>
              </a:lnSpc>
              <a:spcBef>
                <a:spcPts val="0"/>
              </a:spcBef>
              <a:buClr>
                <a:srgbClr val="C2A77A"/>
              </a:buClr>
            </a:pPr>
            <a:r>
              <a:rPr lang="fr-CA" sz="1700" dirty="0">
                <a:solidFill>
                  <a:srgbClr val="133A62"/>
                </a:solidFill>
                <a:latin typeface="Calibri"/>
                <a:ea typeface="Calibri"/>
                <a:cs typeface="Playfair Medium" pitchFamily="2" charset="0"/>
              </a:rPr>
              <a:t>des programmes de bienfaisance ou du bénévolat;</a:t>
            </a:r>
          </a:p>
          <a:p>
            <a:pPr algn="l">
              <a:lnSpc>
                <a:spcPct val="100000"/>
              </a:lnSpc>
              <a:spcBef>
                <a:spcPts val="0"/>
              </a:spcBef>
              <a:buClr>
                <a:srgbClr val="C2A77A"/>
              </a:buClr>
            </a:pPr>
            <a:endParaRPr lang="fr-CA" sz="1100" dirty="0">
              <a:solidFill>
                <a:srgbClr val="133A62"/>
              </a:solidFill>
              <a:latin typeface="Calibri"/>
              <a:ea typeface="Calibri"/>
              <a:cs typeface="Playfair Medium" pitchFamily="2" charset="0"/>
            </a:endParaRPr>
          </a:p>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Leur contribution doit servir votre mission ou un projet de collecte de fonds spécifique;</a:t>
            </a:r>
          </a:p>
          <a:p>
            <a:pPr algn="l">
              <a:lnSpc>
                <a:spcPct val="100000"/>
              </a:lnSpc>
              <a:spcBef>
                <a:spcPts val="0"/>
              </a:spcBef>
              <a:buClr>
                <a:srgbClr val="C2A77A"/>
              </a:buClr>
            </a:pPr>
            <a:endParaRPr lang="fr-CA" sz="1100" dirty="0">
              <a:solidFill>
                <a:srgbClr val="133A62"/>
              </a:solidFill>
              <a:latin typeface="Calibri"/>
              <a:ea typeface="Calibri"/>
              <a:cs typeface="Playfair Medium" pitchFamily="2" charset="0"/>
            </a:endParaRPr>
          </a:p>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Il vise à saluer l’engagement et le leadership de la jeunesse en philanthropie;</a:t>
            </a:r>
          </a:p>
          <a:p>
            <a:pPr algn="l">
              <a:lnSpc>
                <a:spcPct val="100000"/>
              </a:lnSpc>
              <a:spcBef>
                <a:spcPts val="0"/>
              </a:spcBef>
              <a:buClr>
                <a:srgbClr val="C2A77A"/>
              </a:buClr>
            </a:pPr>
            <a:endParaRPr lang="fr-CA" sz="1100" dirty="0">
              <a:solidFill>
                <a:srgbClr val="133A62"/>
              </a:solidFill>
              <a:latin typeface="Calibri"/>
              <a:ea typeface="Calibri"/>
              <a:cs typeface="Playfair Medium" pitchFamily="2" charset="0"/>
            </a:endParaRPr>
          </a:p>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Une seule catégorie: 25 ans et moins</a:t>
            </a:r>
          </a:p>
          <a:p>
            <a:pPr marL="285750" indent="-285750" algn="l">
              <a:lnSpc>
                <a:spcPct val="100000"/>
              </a:lnSpc>
              <a:spcBef>
                <a:spcPts val="0"/>
              </a:spcBef>
              <a:buClr>
                <a:srgbClr val="C2A77A"/>
              </a:buClr>
              <a:buFont typeface="Wingdings" panose="05000000000000000000" pitchFamily="2" charset="2"/>
              <a:buChar char="ü"/>
            </a:pPr>
            <a:endParaRPr lang="fr-CA" sz="1100" dirty="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Critères:</a:t>
            </a:r>
          </a:p>
          <a:p>
            <a:pPr marL="744220" lvl="1" indent="-34290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Engagement du candidat (max 200 mots)</a:t>
            </a:r>
          </a:p>
          <a:p>
            <a:pPr marL="744220" lvl="1" indent="-34290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Impact de l’engagement du candidat (max 550 mots)</a:t>
            </a:r>
          </a:p>
          <a:p>
            <a:pPr algn="l">
              <a:lnSpc>
                <a:spcPct val="100000"/>
              </a:lnSpc>
              <a:spcBef>
                <a:spcPts val="0"/>
              </a:spcBef>
              <a:buClr>
                <a:srgbClr val="C2A77A"/>
              </a:buClr>
            </a:pPr>
            <a:endParaRPr lang="fr-CA" sz="1600" dirty="0">
              <a:solidFill>
                <a:srgbClr val="133A62"/>
              </a:solidFill>
              <a:latin typeface="Playfair Medium" pitchFamily="2" charset="0"/>
              <a:cs typeface="Playfair Medium" pitchFamily="2" charset="0"/>
            </a:endParaRPr>
          </a:p>
        </p:txBody>
      </p:sp>
      <p:sp>
        <p:nvSpPr>
          <p:cNvPr id="5" name="Rectangle : coins arrondis 4">
            <a:extLst>
              <a:ext uri="{FF2B5EF4-FFF2-40B4-BE49-F238E27FC236}">
                <a16:creationId xmlns:a16="http://schemas.microsoft.com/office/drawing/2014/main" id="{53421E57-7495-1B1E-5898-91D462502E1F}"/>
              </a:ext>
            </a:extLst>
          </p:cNvPr>
          <p:cNvSpPr/>
          <p:nvPr/>
        </p:nvSpPr>
        <p:spPr>
          <a:xfrm>
            <a:off x="3544384" y="4322434"/>
            <a:ext cx="2987078" cy="1527854"/>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a:solidFill>
                  <a:srgbClr val="C2A77A"/>
                </a:solidFill>
                <a:latin typeface="Calibri"/>
                <a:ea typeface="Calibri"/>
                <a:cs typeface="Playfair Medium" pitchFamily="2" charset="0"/>
              </a:rPr>
              <a:t>Lauréat 2024</a:t>
            </a:r>
          </a:p>
          <a:p>
            <a:pPr algn="ctr"/>
            <a:r>
              <a:rPr lang="fr-CA" sz="1200">
                <a:solidFill>
                  <a:schemeClr val="bg1"/>
                </a:solidFill>
                <a:latin typeface="Calibri"/>
                <a:ea typeface="Calibri"/>
                <a:cs typeface="Calibri"/>
              </a:rPr>
              <a:t>Leaders on </a:t>
            </a:r>
            <a:r>
              <a:rPr lang="fr-CA" sz="1200" err="1">
                <a:solidFill>
                  <a:schemeClr val="bg1"/>
                </a:solidFill>
                <a:latin typeface="Calibri"/>
                <a:ea typeface="Calibri"/>
                <a:cs typeface="Calibri"/>
              </a:rPr>
              <a:t>Wheels</a:t>
            </a:r>
            <a:endParaRPr lang="fr-CA" sz="1200">
              <a:solidFill>
                <a:schemeClr val="bg1"/>
              </a:solidFill>
              <a:latin typeface="Calibri"/>
              <a:ea typeface="Calibri"/>
              <a:cs typeface="Calibri"/>
            </a:endParaRPr>
          </a:p>
        </p:txBody>
      </p:sp>
      <p:sp>
        <p:nvSpPr>
          <p:cNvPr id="6" name="Rectangle : coins arrondis 5">
            <a:extLst>
              <a:ext uri="{FF2B5EF4-FFF2-40B4-BE49-F238E27FC236}">
                <a16:creationId xmlns:a16="http://schemas.microsoft.com/office/drawing/2014/main" id="{49D34ABA-3DA7-3E16-34B9-F94B6E8FB8BF}"/>
              </a:ext>
            </a:extLst>
          </p:cNvPr>
          <p:cNvSpPr/>
          <p:nvPr/>
        </p:nvSpPr>
        <p:spPr>
          <a:xfrm>
            <a:off x="6696833" y="4312947"/>
            <a:ext cx="2987078" cy="1527854"/>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dirty="0">
                <a:solidFill>
                  <a:srgbClr val="C2A77A"/>
                </a:solidFill>
                <a:latin typeface="Calibri"/>
                <a:ea typeface="Calibri"/>
                <a:cs typeface="Playfair Medium" pitchFamily="2" charset="0"/>
              </a:rPr>
              <a:t>Lauréates 2025</a:t>
            </a:r>
          </a:p>
          <a:p>
            <a:pPr algn="ctr"/>
            <a:r>
              <a:rPr lang="fr-CA" sz="1200" dirty="0">
                <a:solidFill>
                  <a:srgbClr val="C2A77A"/>
                </a:solidFill>
                <a:latin typeface="Calibri"/>
                <a:ea typeface="Calibri"/>
                <a:cs typeface="Playfair Medium" pitchFamily="2" charset="0"/>
              </a:rPr>
              <a:t>(ex-aequo)</a:t>
            </a:r>
          </a:p>
          <a:p>
            <a:pPr algn="ctr"/>
            <a:r>
              <a:rPr lang="fr-CA" sz="1200" dirty="0">
                <a:solidFill>
                  <a:schemeClr val="bg1"/>
                </a:solidFill>
                <a:latin typeface="Calibri"/>
                <a:ea typeface="Calibri"/>
                <a:cs typeface="Playfair Medium" pitchFamily="2" charset="0"/>
              </a:rPr>
              <a:t>Émilie Bédard et Marie-Fée Pellerin</a:t>
            </a:r>
          </a:p>
        </p:txBody>
      </p:sp>
      <p:sp>
        <p:nvSpPr>
          <p:cNvPr id="4" name="ZoneTexte 3">
            <a:extLst>
              <a:ext uri="{FF2B5EF4-FFF2-40B4-BE49-F238E27FC236}">
                <a16:creationId xmlns:a16="http://schemas.microsoft.com/office/drawing/2014/main" id="{E52475D5-A840-1802-BF91-E165DAA71742}"/>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22</a:t>
            </a:r>
          </a:p>
        </p:txBody>
      </p:sp>
    </p:spTree>
    <p:extLst>
      <p:ext uri="{BB962C8B-B14F-4D97-AF65-F5344CB8AC3E}">
        <p14:creationId xmlns:p14="http://schemas.microsoft.com/office/powerpoint/2010/main" val="651011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243585" y="-10809"/>
            <a:ext cx="3630962" cy="6033784"/>
            <a:chOff x="-243585" y="-10809"/>
            <a:chExt cx="3630962"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243585" y="-10809"/>
              <a:ext cx="3630962" cy="6027511"/>
              <a:chOff x="-891285" y="747939"/>
              <a:chExt cx="3630962"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891285" y="3230899"/>
                <a:ext cx="3498502" cy="1681560"/>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Prix Étoile montante de l’AFP</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251295" y="773607"/>
            <a:ext cx="7731338" cy="2993215"/>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Ce prix célèbre </a:t>
            </a:r>
            <a:r>
              <a:rPr lang="fr-CA" sz="1700" b="1" dirty="0">
                <a:solidFill>
                  <a:srgbClr val="133A62"/>
                </a:solidFill>
                <a:latin typeface="Calibri"/>
                <a:ea typeface="Calibri"/>
                <a:cs typeface="Playfair Medium" pitchFamily="2" charset="0"/>
              </a:rPr>
              <a:t>un professionnel de la philanthropie qui, dans les dix premières années de sa carrière</a:t>
            </a:r>
            <a:r>
              <a:rPr lang="fr-CA" sz="1700" dirty="0">
                <a:solidFill>
                  <a:srgbClr val="133A62"/>
                </a:solidFill>
                <a:latin typeface="Calibri"/>
                <a:ea typeface="Calibri"/>
                <a:cs typeface="Playfair Medium" pitchFamily="2" charset="0"/>
              </a:rPr>
              <a:t>, démontre un leadership remarquable tout en incarnant les valeurs de l'AFP et apportant une nouvelle énergie au secteur;</a:t>
            </a:r>
          </a:p>
          <a:p>
            <a:pPr algn="l">
              <a:lnSpc>
                <a:spcPct val="100000"/>
              </a:lnSpc>
              <a:spcBef>
                <a:spcPts val="0"/>
              </a:spcBef>
              <a:buClr>
                <a:srgbClr val="C2A77A"/>
              </a:buClr>
            </a:pPr>
            <a:endParaRPr lang="fr-CA" sz="1100" dirty="0">
              <a:solidFill>
                <a:srgbClr val="133A62"/>
              </a:solidFill>
              <a:latin typeface="Calibri"/>
              <a:ea typeface="Calibri"/>
              <a:cs typeface="Playfair Medium" pitchFamily="2" charset="0"/>
            </a:endParaRPr>
          </a:p>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Il honore un employé de votre organisation qui est une étoile montante dans le domaine de la philanthropie au Québec et qui représente la relève dans la profession.</a:t>
            </a:r>
          </a:p>
          <a:p>
            <a:pPr algn="l">
              <a:lnSpc>
                <a:spcPct val="100000"/>
              </a:lnSpc>
              <a:spcBef>
                <a:spcPts val="0"/>
              </a:spcBef>
              <a:buClr>
                <a:srgbClr val="C2A77A"/>
              </a:buClr>
            </a:pPr>
            <a:endParaRPr lang="fr-CA" sz="1100" dirty="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Critères:</a:t>
            </a:r>
          </a:p>
          <a:p>
            <a:pPr marL="744220" lvl="1" indent="-34290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Impact – Leadership – Caractère novateur (max 600 mots)</a:t>
            </a:r>
          </a:p>
          <a:p>
            <a:pPr algn="l">
              <a:lnSpc>
                <a:spcPct val="100000"/>
              </a:lnSpc>
              <a:spcBef>
                <a:spcPts val="0"/>
              </a:spcBef>
              <a:buClr>
                <a:srgbClr val="C2A77A"/>
              </a:buClr>
            </a:pPr>
            <a:endParaRPr lang="fr-CA" sz="1600" dirty="0">
              <a:solidFill>
                <a:srgbClr val="133A62"/>
              </a:solidFill>
              <a:latin typeface="Playfair Medium" pitchFamily="2" charset="0"/>
              <a:cs typeface="Playfair Medium" pitchFamily="2" charset="0"/>
            </a:endParaRPr>
          </a:p>
        </p:txBody>
      </p:sp>
      <p:sp>
        <p:nvSpPr>
          <p:cNvPr id="10" name="Rectangle : coins arrondis 9">
            <a:extLst>
              <a:ext uri="{FF2B5EF4-FFF2-40B4-BE49-F238E27FC236}">
                <a16:creationId xmlns:a16="http://schemas.microsoft.com/office/drawing/2014/main" id="{B59AD64B-0EAE-625A-DD68-7B638B500280}"/>
              </a:ext>
            </a:extLst>
          </p:cNvPr>
          <p:cNvSpPr/>
          <p:nvPr/>
        </p:nvSpPr>
        <p:spPr>
          <a:xfrm>
            <a:off x="6235777" y="4294310"/>
            <a:ext cx="2987078" cy="1527854"/>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dirty="0">
                <a:solidFill>
                  <a:srgbClr val="C2A77A"/>
                </a:solidFill>
                <a:latin typeface="Calibri"/>
                <a:ea typeface="Calibri"/>
                <a:cs typeface="Playfair Medium" pitchFamily="2" charset="0"/>
              </a:rPr>
              <a:t>Lauréate 2025</a:t>
            </a:r>
          </a:p>
          <a:p>
            <a:pPr algn="ctr"/>
            <a:r>
              <a:rPr lang="fr-CA" sz="1200" dirty="0">
                <a:solidFill>
                  <a:schemeClr val="bg1"/>
                </a:solidFill>
                <a:latin typeface="Calibri"/>
                <a:ea typeface="Calibri"/>
                <a:cs typeface="Playfair Medium" pitchFamily="2" charset="0"/>
              </a:rPr>
              <a:t>Anne-Sophie Schlader</a:t>
            </a:r>
            <a:br>
              <a:rPr lang="fr-CA" sz="1200" dirty="0">
                <a:solidFill>
                  <a:schemeClr val="bg1"/>
                </a:solidFill>
                <a:latin typeface="Calibri"/>
                <a:ea typeface="Calibri"/>
                <a:cs typeface="Playfair Medium" pitchFamily="2" charset="0"/>
              </a:rPr>
            </a:br>
            <a:r>
              <a:rPr lang="fr-CA" sz="1200" dirty="0">
                <a:solidFill>
                  <a:schemeClr val="bg1"/>
                </a:solidFill>
                <a:latin typeface="Calibri"/>
                <a:ea typeface="Calibri"/>
                <a:cs typeface="Playfair Medium" pitchFamily="2" charset="0"/>
              </a:rPr>
              <a:t>Directrice générale, Nova Soins à domicile</a:t>
            </a:r>
          </a:p>
        </p:txBody>
      </p:sp>
      <p:sp>
        <p:nvSpPr>
          <p:cNvPr id="4" name="ZoneTexte 3">
            <a:extLst>
              <a:ext uri="{FF2B5EF4-FFF2-40B4-BE49-F238E27FC236}">
                <a16:creationId xmlns:a16="http://schemas.microsoft.com/office/drawing/2014/main" id="{18AADC78-D80E-42AE-978F-524337681DB2}"/>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23</a:t>
            </a:r>
          </a:p>
        </p:txBody>
      </p:sp>
      <p:sp>
        <p:nvSpPr>
          <p:cNvPr id="3" name="Rectangle : coins arrondis 2">
            <a:extLst>
              <a:ext uri="{FF2B5EF4-FFF2-40B4-BE49-F238E27FC236}">
                <a16:creationId xmlns:a16="http://schemas.microsoft.com/office/drawing/2014/main" id="{434BB9C8-5025-7A18-AA54-DC0D37FA8AF2}"/>
              </a:ext>
            </a:extLst>
          </p:cNvPr>
          <p:cNvSpPr/>
          <p:nvPr/>
        </p:nvSpPr>
        <p:spPr>
          <a:xfrm>
            <a:off x="3033117" y="4294309"/>
            <a:ext cx="2987078" cy="1527854"/>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dirty="0">
                <a:solidFill>
                  <a:srgbClr val="C2A77A"/>
                </a:solidFill>
                <a:latin typeface="Calibri"/>
                <a:ea typeface="Calibri"/>
                <a:cs typeface="Playfair Medium" pitchFamily="2" charset="0"/>
              </a:rPr>
              <a:t>Lauréate 2024</a:t>
            </a:r>
          </a:p>
          <a:p>
            <a:pPr algn="ctr"/>
            <a:r>
              <a:rPr lang="fr-CA" sz="1200" dirty="0">
                <a:solidFill>
                  <a:schemeClr val="bg1"/>
                </a:solidFill>
                <a:latin typeface="Calibri"/>
                <a:ea typeface="Calibri"/>
                <a:cs typeface="Calibri"/>
              </a:rPr>
              <a:t>Caroline Richer</a:t>
            </a:r>
          </a:p>
          <a:p>
            <a:pPr algn="ctr"/>
            <a:r>
              <a:rPr lang="fr-CA" sz="1200" dirty="0">
                <a:solidFill>
                  <a:schemeClr val="bg1"/>
                </a:solidFill>
                <a:latin typeface="Calibri"/>
                <a:ea typeface="Calibri"/>
                <a:cs typeface="Calibri"/>
              </a:rPr>
              <a:t>Directrice du magasin les Trésors de la Fondation</a:t>
            </a:r>
          </a:p>
        </p:txBody>
      </p:sp>
    </p:spTree>
    <p:extLst>
      <p:ext uri="{BB962C8B-B14F-4D97-AF65-F5344CB8AC3E}">
        <p14:creationId xmlns:p14="http://schemas.microsoft.com/office/powerpoint/2010/main" val="2700553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287588" y="-10809"/>
            <a:ext cx="3674965" cy="6033784"/>
            <a:chOff x="-287588" y="-10809"/>
            <a:chExt cx="3674965"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287588" y="-10809"/>
              <a:ext cx="3674965" cy="6027511"/>
              <a:chOff x="-935288" y="747939"/>
              <a:chExt cx="3674965"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935288" y="2805458"/>
                <a:ext cx="3498502" cy="1912472"/>
              </a:xfrm>
              <a:prstGeom prst="rect">
                <a:avLst/>
              </a:prstGeom>
            </p:spPr>
            <p:txBody>
              <a:bodyPr vert="horz" lIns="91440" tIns="45720" rIns="91440" bIns="45720"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a:ea typeface="Calibri"/>
                    <a:cs typeface="Playfair Medium" pitchFamily="2" charset="0"/>
                  </a:rPr>
                  <a:t>Prix Carrière exceptionnelle </a:t>
                </a:r>
                <a:endParaRPr lang="fr-FR">
                  <a:latin typeface="Playfair Medium"/>
                </a:endParaRPr>
              </a:p>
              <a:p>
                <a:pPr>
                  <a:spcBef>
                    <a:spcPts val="0"/>
                  </a:spcBef>
                </a:pPr>
                <a:r>
                  <a:rPr lang="fr-CA" sz="3600">
                    <a:solidFill>
                      <a:srgbClr val="C2A77A"/>
                    </a:solidFill>
                    <a:latin typeface="Playfair Medium"/>
                    <a:ea typeface="Calibri"/>
                    <a:cs typeface="Playfair Medium" pitchFamily="2" charset="0"/>
                  </a:rPr>
                  <a:t>en</a:t>
                </a:r>
                <a:endParaRPr lang="fr-CA">
                  <a:latin typeface="Playfair Medium"/>
                </a:endParaRPr>
              </a:p>
              <a:p>
                <a:pPr>
                  <a:spcBef>
                    <a:spcPts val="0"/>
                  </a:spcBef>
                </a:pPr>
                <a:r>
                  <a:rPr lang="fr-CA" sz="3600">
                    <a:solidFill>
                      <a:srgbClr val="C2A77A"/>
                    </a:solidFill>
                    <a:latin typeface="Playfair Medium" pitchFamily="2" charset="0"/>
                    <a:ea typeface="Calibri"/>
                    <a:cs typeface="Playfair Medium" pitchFamily="2" charset="0"/>
                  </a:rPr>
                  <a:t>philanthropie</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407221" y="862682"/>
            <a:ext cx="7731338" cy="3459752"/>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Ce prix récompense un professionnel de la philanthropie pour son</a:t>
            </a:r>
          </a:p>
          <a:p>
            <a:pPr marL="266700" algn="l">
              <a:lnSpc>
                <a:spcPct val="100000"/>
              </a:lnSpc>
              <a:spcBef>
                <a:spcPts val="0"/>
              </a:spcBef>
              <a:buClr>
                <a:srgbClr val="C2A77A"/>
              </a:buClr>
            </a:pPr>
            <a:r>
              <a:rPr lang="fr-CA" sz="1700" dirty="0">
                <a:solidFill>
                  <a:srgbClr val="133A62"/>
                </a:solidFill>
                <a:latin typeface="Calibri"/>
                <a:ea typeface="Calibri"/>
                <a:cs typeface="Playfair Medium" pitchFamily="2" charset="0"/>
              </a:rPr>
              <a:t>leadership, ses compétences en collecte de fonds et sa vision</a:t>
            </a:r>
          </a:p>
          <a:p>
            <a:pPr marL="266700" algn="l">
              <a:lnSpc>
                <a:spcPct val="100000"/>
              </a:lnSpc>
              <a:spcBef>
                <a:spcPts val="0"/>
              </a:spcBef>
              <a:buClr>
                <a:srgbClr val="C2A77A"/>
              </a:buClr>
            </a:pPr>
            <a:r>
              <a:rPr lang="fr-CA" sz="1700" dirty="0">
                <a:solidFill>
                  <a:srgbClr val="133A62"/>
                </a:solidFill>
                <a:latin typeface="Calibri"/>
                <a:ea typeface="Calibri"/>
                <a:cs typeface="Playfair Medium" pitchFamily="2" charset="0"/>
              </a:rPr>
              <a:t>avant-gardiste, illustrant un niveau d'excellence soutenu;</a:t>
            </a:r>
          </a:p>
          <a:p>
            <a:pPr algn="l">
              <a:lnSpc>
                <a:spcPct val="100000"/>
              </a:lnSpc>
              <a:spcBef>
                <a:spcPts val="0"/>
              </a:spcBef>
              <a:buClr>
                <a:srgbClr val="C2A77A"/>
              </a:buClr>
            </a:pPr>
            <a:endParaRPr lang="fr-CA" sz="1200" dirty="0">
              <a:solidFill>
                <a:srgbClr val="133A62"/>
              </a:solidFill>
              <a:latin typeface="Calibri"/>
              <a:ea typeface="Calibri"/>
              <a:cs typeface="Playfair Medium" pitchFamily="2" charset="0"/>
            </a:endParaRPr>
          </a:p>
          <a:p>
            <a:pPr marL="285750" indent="-28575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Ce prix reconnaît une personne au sein de votre organisation pour sa carrière exceptionnelle et son dévouement exceptionnel à la philanthropie.</a:t>
            </a:r>
          </a:p>
          <a:p>
            <a:pPr algn="l">
              <a:lnSpc>
                <a:spcPct val="100000"/>
              </a:lnSpc>
              <a:spcBef>
                <a:spcPts val="0"/>
              </a:spcBef>
              <a:buClr>
                <a:srgbClr val="C2A77A"/>
              </a:buClr>
            </a:pPr>
            <a:endParaRPr lang="fr-CA" sz="1200" dirty="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Critères:</a:t>
            </a:r>
          </a:p>
          <a:p>
            <a:pPr marL="744220" lvl="1" indent="-342900" algn="l">
              <a:lnSpc>
                <a:spcPct val="100000"/>
              </a:lnSpc>
              <a:spcBef>
                <a:spcPts val="0"/>
              </a:spcBef>
              <a:buClr>
                <a:srgbClr val="C2A77A"/>
              </a:buClr>
              <a:buFont typeface="Wingdings" panose="05000000000000000000" pitchFamily="2" charset="2"/>
              <a:buChar char="ü"/>
            </a:pPr>
            <a:r>
              <a:rPr lang="fr-CA" sz="1700" dirty="0">
                <a:solidFill>
                  <a:srgbClr val="133A62"/>
                </a:solidFill>
                <a:latin typeface="Calibri"/>
                <a:ea typeface="Calibri"/>
                <a:cs typeface="Playfair Medium" pitchFamily="2" charset="0"/>
              </a:rPr>
              <a:t>Impact du candidat sur votre organisme - Dévouement au domaine de la philanthropie (max 600 mots)</a:t>
            </a:r>
          </a:p>
          <a:p>
            <a:pPr marL="744220" lvl="1" indent="-342900" algn="l">
              <a:lnSpc>
                <a:spcPct val="100000"/>
              </a:lnSpc>
              <a:spcBef>
                <a:spcPts val="0"/>
              </a:spcBef>
              <a:buClr>
                <a:srgbClr val="C2A77A"/>
              </a:buClr>
              <a:buFont typeface="Wingdings" panose="05000000000000000000" pitchFamily="2" charset="2"/>
              <a:buChar char="ü"/>
            </a:pPr>
            <a:endParaRPr lang="fr-CA" sz="1600" dirty="0">
              <a:solidFill>
                <a:srgbClr val="133A62"/>
              </a:solidFill>
              <a:latin typeface="Playfair Medium" pitchFamily="2" charset="0"/>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endParaRPr lang="fr-CA" sz="1600" dirty="0">
              <a:solidFill>
                <a:srgbClr val="133A62"/>
              </a:solidFill>
              <a:latin typeface="Playfair Medium" pitchFamily="2" charset="0"/>
              <a:cs typeface="Playfair Medium" pitchFamily="2" charset="0"/>
            </a:endParaRPr>
          </a:p>
        </p:txBody>
      </p:sp>
      <p:sp>
        <p:nvSpPr>
          <p:cNvPr id="5" name="Rectangle : coins arrondis 4">
            <a:extLst>
              <a:ext uri="{FF2B5EF4-FFF2-40B4-BE49-F238E27FC236}">
                <a16:creationId xmlns:a16="http://schemas.microsoft.com/office/drawing/2014/main" id="{53421E57-7495-1B1E-5898-91D462502E1F}"/>
              </a:ext>
            </a:extLst>
          </p:cNvPr>
          <p:cNvSpPr/>
          <p:nvPr/>
        </p:nvSpPr>
        <p:spPr>
          <a:xfrm>
            <a:off x="3544384" y="4322434"/>
            <a:ext cx="2987078" cy="1527854"/>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a:solidFill>
                  <a:srgbClr val="C2A77A"/>
                </a:solidFill>
                <a:latin typeface="Calibri"/>
                <a:ea typeface="Calibri"/>
                <a:cs typeface="Playfair Medium" pitchFamily="2" charset="0"/>
              </a:rPr>
              <a:t>Lauréat 2024</a:t>
            </a:r>
          </a:p>
          <a:p>
            <a:pPr algn="ctr"/>
            <a:r>
              <a:rPr lang="fr-CA" sz="1200">
                <a:solidFill>
                  <a:schemeClr val="bg1"/>
                </a:solidFill>
                <a:latin typeface="Calibri"/>
                <a:ea typeface="Calibri"/>
                <a:cs typeface="Calibri"/>
              </a:rPr>
              <a:t>Michèle Viau-Chagnon</a:t>
            </a:r>
            <a:br>
              <a:rPr lang="fr-CA" sz="1200">
                <a:latin typeface="Calibri"/>
              </a:rPr>
            </a:br>
            <a:r>
              <a:rPr lang="fr-CA" sz="1200">
                <a:solidFill>
                  <a:schemeClr val="bg1"/>
                </a:solidFill>
                <a:latin typeface="Calibri"/>
                <a:ea typeface="Calibri"/>
                <a:cs typeface="Calibri"/>
              </a:rPr>
              <a:t> Co-fondatrice de l’organisme Le Phare, Enfants et Familles</a:t>
            </a:r>
          </a:p>
        </p:txBody>
      </p:sp>
      <p:sp>
        <p:nvSpPr>
          <p:cNvPr id="6" name="Rectangle : coins arrondis 5">
            <a:extLst>
              <a:ext uri="{FF2B5EF4-FFF2-40B4-BE49-F238E27FC236}">
                <a16:creationId xmlns:a16="http://schemas.microsoft.com/office/drawing/2014/main" id="{49D34ABA-3DA7-3E16-34B9-F94B6E8FB8BF}"/>
              </a:ext>
            </a:extLst>
          </p:cNvPr>
          <p:cNvSpPr/>
          <p:nvPr/>
        </p:nvSpPr>
        <p:spPr>
          <a:xfrm>
            <a:off x="6696833" y="4312947"/>
            <a:ext cx="2987078" cy="1527854"/>
          </a:xfrm>
          <a:prstGeom prst="roundRect">
            <a:avLst/>
          </a:prstGeom>
          <a:solidFill>
            <a:srgbClr val="133A62"/>
          </a:solidFill>
          <a:ln w="28575">
            <a:solidFill>
              <a:srgbClr val="C2A77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200" dirty="0">
                <a:solidFill>
                  <a:srgbClr val="C2A77A"/>
                </a:solidFill>
                <a:latin typeface="Calibri"/>
                <a:ea typeface="Calibri"/>
                <a:cs typeface="Playfair Medium" pitchFamily="2" charset="0"/>
              </a:rPr>
              <a:t>Lauréate 2025</a:t>
            </a:r>
          </a:p>
          <a:p>
            <a:pPr algn="ctr"/>
            <a:r>
              <a:rPr lang="fr-CA" sz="1200" dirty="0">
                <a:solidFill>
                  <a:schemeClr val="bg1"/>
                </a:solidFill>
                <a:latin typeface="Calibri"/>
                <a:ea typeface="Calibri"/>
                <a:cs typeface="Playfair Medium" pitchFamily="2" charset="0"/>
              </a:rPr>
              <a:t>Cynda Heward</a:t>
            </a:r>
          </a:p>
        </p:txBody>
      </p:sp>
      <p:sp>
        <p:nvSpPr>
          <p:cNvPr id="4" name="ZoneTexte 3">
            <a:extLst>
              <a:ext uri="{FF2B5EF4-FFF2-40B4-BE49-F238E27FC236}">
                <a16:creationId xmlns:a16="http://schemas.microsoft.com/office/drawing/2014/main" id="{19FCD10E-EF3B-C8EA-BC2F-6CE3E4BCBB6C}"/>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24</a:t>
            </a:r>
          </a:p>
        </p:txBody>
      </p:sp>
    </p:spTree>
    <p:extLst>
      <p:ext uri="{BB962C8B-B14F-4D97-AF65-F5344CB8AC3E}">
        <p14:creationId xmlns:p14="http://schemas.microsoft.com/office/powerpoint/2010/main" val="2942709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ous-titre 2">
            <a:extLst>
              <a:ext uri="{FF2B5EF4-FFF2-40B4-BE49-F238E27FC236}">
                <a16:creationId xmlns:a16="http://schemas.microsoft.com/office/drawing/2014/main" id="{21E2A5C4-EFB0-26B2-0F90-0B6AAB92D897}"/>
              </a:ext>
            </a:extLst>
          </p:cNvPr>
          <p:cNvSpPr>
            <a:spLocks noGrp="1"/>
          </p:cNvSpPr>
          <p:nvPr>
            <p:ph type="subTitle" idx="1"/>
          </p:nvPr>
        </p:nvSpPr>
        <p:spPr>
          <a:xfrm>
            <a:off x="0" y="2691221"/>
            <a:ext cx="3810000" cy="640529"/>
          </a:xfrm>
        </p:spPr>
        <p:txBody>
          <a:bodyPr>
            <a:noAutofit/>
          </a:bodyPr>
          <a:lstStyle/>
          <a:p>
            <a:pPr>
              <a:spcBef>
                <a:spcPts val="0"/>
              </a:spcBef>
            </a:pPr>
            <a:r>
              <a:rPr lang="fr-CA" sz="3600">
                <a:solidFill>
                  <a:schemeClr val="bg1"/>
                </a:solidFill>
                <a:latin typeface="Playfair Medium" pitchFamily="2" charset="0"/>
                <a:ea typeface="Calibri"/>
                <a:cs typeface="Playfair Medium" pitchFamily="2" charset="0"/>
              </a:rPr>
              <a:t>L’objectif de ce webinaire</a:t>
            </a:r>
          </a:p>
        </p:txBody>
      </p:sp>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e 22">
            <a:extLst>
              <a:ext uri="{FF2B5EF4-FFF2-40B4-BE49-F238E27FC236}">
                <a16:creationId xmlns:a16="http://schemas.microsoft.com/office/drawing/2014/main" id="{4D628297-8EAA-9681-B9C6-B14C605273F4}"/>
              </a:ext>
            </a:extLst>
          </p:cNvPr>
          <p:cNvGrpSpPr/>
          <p:nvPr/>
        </p:nvGrpSpPr>
        <p:grpSpPr>
          <a:xfrm>
            <a:off x="0" y="-4536"/>
            <a:ext cx="3387377" cy="6027511"/>
            <a:chOff x="0" y="-4536"/>
            <a:chExt cx="3387377"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0" y="-4536"/>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0" y="2537231"/>
              <a:ext cx="2886075" cy="1574394"/>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2800" dirty="0">
                  <a:solidFill>
                    <a:srgbClr val="C2A77A"/>
                  </a:solidFill>
                  <a:latin typeface="Playfair Medium" pitchFamily="2" charset="0"/>
                  <a:ea typeface="Calibri"/>
                  <a:cs typeface="Playfair Medium" pitchFamily="2" charset="0"/>
                </a:rPr>
                <a:t>Coprésidence -</a:t>
              </a:r>
            </a:p>
            <a:p>
              <a:pPr>
                <a:spcBef>
                  <a:spcPts val="0"/>
                </a:spcBef>
              </a:pPr>
              <a:r>
                <a:rPr lang="fr-CA" sz="2800" dirty="0">
                  <a:solidFill>
                    <a:srgbClr val="C2A77A"/>
                  </a:solidFill>
                  <a:latin typeface="Playfair Medium" pitchFamily="2" charset="0"/>
                  <a:ea typeface="Calibri"/>
                  <a:cs typeface="Playfair Medium" pitchFamily="2" charset="0"/>
                </a:rPr>
                <a:t>Comité des prix d’excellence</a:t>
              </a:r>
            </a:p>
          </p:txBody>
        </p:sp>
        <p:pic>
          <p:nvPicPr>
            <p:cNvPr id="27" name="Picture 2">
              <a:extLst>
                <a:ext uri="{FF2B5EF4-FFF2-40B4-BE49-F238E27FC236}">
                  <a16:creationId xmlns:a16="http://schemas.microsoft.com/office/drawing/2014/main" id="{900B4206-1DB4-3907-95F5-D7019AE7872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30" name="Espace réservé du contenu 2">
            <a:extLst>
              <a:ext uri="{FF2B5EF4-FFF2-40B4-BE49-F238E27FC236}">
                <a16:creationId xmlns:a16="http://schemas.microsoft.com/office/drawing/2014/main" id="{B63FCE26-AED4-64F4-EF15-E1A66A4876B4}"/>
              </a:ext>
            </a:extLst>
          </p:cNvPr>
          <p:cNvSpPr txBox="1">
            <a:spLocks/>
          </p:cNvSpPr>
          <p:nvPr/>
        </p:nvSpPr>
        <p:spPr>
          <a:xfrm>
            <a:off x="7199489" y="3209855"/>
            <a:ext cx="2561233" cy="1742162"/>
          </a:xfrm>
          <a:prstGeom prst="rect">
            <a:avLst/>
          </a:prstGeom>
        </p:spPr>
        <p:txBody>
          <a:bodyPr vert="horz" lIns="91453" tIns="45726" rIns="91453" bIns="45726" numCol="1"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lgn="l">
              <a:lnSpc>
                <a:spcPct val="0"/>
              </a:lnSpc>
              <a:spcBef>
                <a:spcPts val="0"/>
              </a:spcBef>
            </a:pPr>
            <a:r>
              <a:rPr lang="fr-CA" sz="1600" b="1" dirty="0">
                <a:solidFill>
                  <a:srgbClr val="133A62"/>
                </a:solidFill>
                <a:latin typeface="Calibri"/>
                <a:ea typeface="Calibri"/>
                <a:cs typeface="Calibri"/>
              </a:rPr>
              <a:t>Guylaine Martin</a:t>
            </a:r>
            <a:endParaRPr lang="fr-FR" sz="2100" b="1" dirty="0">
              <a:latin typeface="Calibri"/>
              <a:ea typeface="Calibri"/>
              <a:cs typeface="Calibri"/>
            </a:endParaRPr>
          </a:p>
          <a:p>
            <a:pPr algn="l">
              <a:spcBef>
                <a:spcPts val="877"/>
              </a:spcBef>
            </a:pPr>
            <a:r>
              <a:rPr lang="fr-CA" sz="1600" dirty="0">
                <a:solidFill>
                  <a:srgbClr val="133A62"/>
                </a:solidFill>
                <a:latin typeface="Calibri"/>
                <a:ea typeface="+mn-lt"/>
                <a:cs typeface="+mn-lt"/>
              </a:rPr>
              <a:t>Membre du comité JNP - Prix d’excellence</a:t>
            </a:r>
            <a:endParaRPr lang="fr-CA" sz="1600" dirty="0">
              <a:solidFill>
                <a:srgbClr val="000000"/>
              </a:solidFill>
              <a:latin typeface="Calibri"/>
              <a:ea typeface="+mn-lt"/>
              <a:cs typeface="+mn-lt"/>
            </a:endParaRPr>
          </a:p>
          <a:p>
            <a:pPr algn="l">
              <a:spcBef>
                <a:spcPts val="0"/>
              </a:spcBef>
            </a:pPr>
            <a:endParaRPr lang="fr-CA" sz="1600" dirty="0">
              <a:solidFill>
                <a:srgbClr val="133A62"/>
              </a:solidFill>
              <a:latin typeface="Calibri"/>
              <a:ea typeface="Calibri"/>
              <a:cs typeface="Playfair Medium" pitchFamily="2" charset="0"/>
            </a:endParaRPr>
          </a:p>
          <a:p>
            <a:pPr algn="l">
              <a:spcBef>
                <a:spcPts val="0"/>
              </a:spcBef>
            </a:pPr>
            <a:r>
              <a:rPr lang="fr-CA" sz="1600" dirty="0">
                <a:solidFill>
                  <a:srgbClr val="133A62"/>
                </a:solidFill>
                <a:latin typeface="Calibri"/>
                <a:ea typeface="Calibri"/>
                <a:cs typeface="Calibri"/>
              </a:rPr>
              <a:t>Directrice générale</a:t>
            </a:r>
            <a:br>
              <a:rPr lang="fr-CA" sz="1600" dirty="0">
                <a:solidFill>
                  <a:srgbClr val="133A62"/>
                </a:solidFill>
                <a:latin typeface="Calibri"/>
                <a:ea typeface="Calibri"/>
                <a:cs typeface="Calibri"/>
              </a:rPr>
            </a:br>
            <a:r>
              <a:rPr lang="fr-CA" sz="1600" dirty="0">
                <a:solidFill>
                  <a:srgbClr val="133A62"/>
                </a:solidFill>
                <a:latin typeface="Calibri"/>
                <a:ea typeface="Calibri"/>
                <a:cs typeface="Calibri"/>
              </a:rPr>
              <a:t>Fondation du Cégep Limoilou</a:t>
            </a:r>
            <a:endParaRPr lang="fr-CA" sz="1600" dirty="0">
              <a:solidFill>
                <a:srgbClr val="133A62"/>
              </a:solidFill>
              <a:latin typeface="Calibri"/>
              <a:ea typeface="Calibri"/>
              <a:cs typeface="Playfair Medium" pitchFamily="2" charset="0"/>
            </a:endParaRPr>
          </a:p>
          <a:p>
            <a:pPr algn="l">
              <a:lnSpc>
                <a:spcPct val="120000"/>
              </a:lnSpc>
              <a:spcBef>
                <a:spcPts val="0"/>
              </a:spcBef>
            </a:pPr>
            <a:endParaRPr lang="fr-CA" sz="1600" dirty="0">
              <a:solidFill>
                <a:srgbClr val="133A62"/>
              </a:solidFill>
              <a:latin typeface="Playfair Medium" pitchFamily="2" charset="0"/>
              <a:ea typeface="Calibri"/>
              <a:cs typeface="Playfair Medium" pitchFamily="2" charset="0"/>
            </a:endParaRPr>
          </a:p>
        </p:txBody>
      </p:sp>
      <p:sp>
        <p:nvSpPr>
          <p:cNvPr id="31" name="Espace réservé du contenu 2">
            <a:extLst>
              <a:ext uri="{FF2B5EF4-FFF2-40B4-BE49-F238E27FC236}">
                <a16:creationId xmlns:a16="http://schemas.microsoft.com/office/drawing/2014/main" id="{EADF6979-BD4B-122B-E54F-1AF9B292F5F3}"/>
              </a:ext>
            </a:extLst>
          </p:cNvPr>
          <p:cNvSpPr txBox="1">
            <a:spLocks/>
          </p:cNvSpPr>
          <p:nvPr/>
        </p:nvSpPr>
        <p:spPr>
          <a:xfrm>
            <a:off x="3702338" y="3103545"/>
            <a:ext cx="2863931" cy="2574953"/>
          </a:xfrm>
          <a:prstGeom prst="rect">
            <a:avLst/>
          </a:prstGeom>
        </p:spPr>
        <p:txBody>
          <a:bodyPr vert="horz" lIns="91453" tIns="45726" rIns="91453" bIns="45726" numCol="1"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defTabSz="457208">
              <a:spcBef>
                <a:spcPts val="0"/>
              </a:spcBef>
              <a:buNone/>
            </a:pPr>
            <a:r>
              <a:rPr lang="fr-CA" sz="1600" b="1" dirty="0">
                <a:solidFill>
                  <a:srgbClr val="133A62"/>
                </a:solidFill>
                <a:latin typeface="Calibri"/>
                <a:ea typeface="Calibri"/>
                <a:cs typeface="Calibri"/>
              </a:rPr>
              <a:t>Alexandra </a:t>
            </a:r>
            <a:r>
              <a:rPr lang="fr-CA" sz="1600" b="1" dirty="0" err="1">
                <a:solidFill>
                  <a:srgbClr val="133A62"/>
                </a:solidFill>
                <a:latin typeface="Calibri"/>
                <a:ea typeface="Calibri"/>
                <a:cs typeface="Calibri"/>
              </a:rPr>
              <a:t>Grebenuk</a:t>
            </a:r>
            <a:r>
              <a:rPr lang="fr-CA" sz="1600" b="1" dirty="0">
                <a:solidFill>
                  <a:srgbClr val="133A62"/>
                </a:solidFill>
                <a:latin typeface="Calibri"/>
                <a:ea typeface="Calibri"/>
                <a:cs typeface="Calibri"/>
              </a:rPr>
              <a:t> Roy</a:t>
            </a:r>
            <a:endParaRPr lang="fr-FR" b="1" dirty="0">
              <a:latin typeface="Calibri"/>
              <a:ea typeface="Calibri"/>
              <a:cs typeface="Calibri"/>
            </a:endParaRPr>
          </a:p>
          <a:p>
            <a:pPr marL="0" indent="0" defTabSz="457208">
              <a:spcBef>
                <a:spcPts val="0"/>
              </a:spcBef>
              <a:buClr>
                <a:srgbClr val="5FCBEF"/>
              </a:buClr>
              <a:buNone/>
            </a:pPr>
            <a:r>
              <a:rPr lang="fr-CA" sz="1600" dirty="0">
                <a:solidFill>
                  <a:srgbClr val="133A62"/>
                </a:solidFill>
                <a:latin typeface="Calibri"/>
                <a:ea typeface="Calibri"/>
                <a:cs typeface="Playfair Medium" pitchFamily="2" charset="0"/>
              </a:rPr>
              <a:t>Coprésidente du comité JNP - Prix d’excellence</a:t>
            </a:r>
          </a:p>
          <a:p>
            <a:pPr marL="0" indent="0" algn="ctr" defTabSz="457208">
              <a:spcBef>
                <a:spcPts val="0"/>
              </a:spcBef>
              <a:buClr>
                <a:srgbClr val="5FCBEF"/>
              </a:buClr>
              <a:buNone/>
            </a:pPr>
            <a:endParaRPr lang="fr-CA" sz="1600" dirty="0">
              <a:solidFill>
                <a:srgbClr val="133A62"/>
              </a:solidFill>
              <a:latin typeface="Calibri"/>
              <a:ea typeface="Calibri"/>
              <a:cs typeface="Playfair Medium" pitchFamily="2" charset="0"/>
            </a:endParaRPr>
          </a:p>
          <a:p>
            <a:pPr marL="0" indent="0" defTabSz="457208">
              <a:spcBef>
                <a:spcPts val="0"/>
              </a:spcBef>
              <a:buNone/>
            </a:pPr>
            <a:r>
              <a:rPr lang="fr-CA" sz="1600" dirty="0">
                <a:solidFill>
                  <a:srgbClr val="133A62"/>
                </a:solidFill>
                <a:latin typeface="Calibri"/>
                <a:ea typeface="Calibri"/>
                <a:cs typeface="Calibri"/>
              </a:rPr>
              <a:t>Responsable de la Fondation et du développement</a:t>
            </a:r>
          </a:p>
          <a:p>
            <a:pPr marL="0" indent="0" defTabSz="457208">
              <a:spcBef>
                <a:spcPts val="0"/>
              </a:spcBef>
              <a:buClr>
                <a:srgbClr val="5FCBEF"/>
              </a:buClr>
              <a:buNone/>
            </a:pPr>
            <a:r>
              <a:rPr lang="fr-CA" sz="1600" dirty="0">
                <a:solidFill>
                  <a:srgbClr val="133A62"/>
                </a:solidFill>
                <a:latin typeface="Calibri"/>
                <a:ea typeface="Calibri"/>
                <a:cs typeface="Playfair Medium" pitchFamily="2" charset="0"/>
              </a:rPr>
              <a:t>MUMAQ</a:t>
            </a:r>
          </a:p>
        </p:txBody>
      </p:sp>
      <p:sp>
        <p:nvSpPr>
          <p:cNvPr id="2" name="ZoneTexte 1">
            <a:extLst>
              <a:ext uri="{FF2B5EF4-FFF2-40B4-BE49-F238E27FC236}">
                <a16:creationId xmlns:a16="http://schemas.microsoft.com/office/drawing/2014/main" id="{8FD59AB3-D239-EA19-E400-B6B2D7D52C8B}"/>
              </a:ext>
            </a:extLst>
          </p:cNvPr>
          <p:cNvSpPr txBox="1"/>
          <p:nvPr/>
        </p:nvSpPr>
        <p:spPr>
          <a:xfrm>
            <a:off x="11270085" y="5758861"/>
            <a:ext cx="283126"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2</a:t>
            </a:r>
          </a:p>
        </p:txBody>
      </p:sp>
      <p:pic>
        <p:nvPicPr>
          <p:cNvPr id="4" name="Image 3" descr="Une image contenant Visage humain, habits, personne, mur&#10;&#10;Le contenu généré par l’IA peut être incorrect.">
            <a:extLst>
              <a:ext uri="{FF2B5EF4-FFF2-40B4-BE49-F238E27FC236}">
                <a16:creationId xmlns:a16="http://schemas.microsoft.com/office/drawing/2014/main" id="{551CA689-B1FC-533F-B83D-5DADCA3E1B54}"/>
              </a:ext>
            </a:extLst>
          </p:cNvPr>
          <p:cNvPicPr>
            <a:picLocks noChangeAspect="1"/>
          </p:cNvPicPr>
          <p:nvPr/>
        </p:nvPicPr>
        <p:blipFill>
          <a:blip r:embed="rId6"/>
          <a:srcRect l="385" t="29161" r="3261" b="-306"/>
          <a:stretch>
            <a:fillRect/>
          </a:stretch>
        </p:blipFill>
        <p:spPr>
          <a:xfrm>
            <a:off x="3700230" y="668575"/>
            <a:ext cx="2246070" cy="2153800"/>
          </a:xfrm>
          <a:prstGeom prst="rect">
            <a:avLst/>
          </a:prstGeom>
        </p:spPr>
      </p:pic>
      <p:pic>
        <p:nvPicPr>
          <p:cNvPr id="9" name="Image 8">
            <a:extLst>
              <a:ext uri="{FF2B5EF4-FFF2-40B4-BE49-F238E27FC236}">
                <a16:creationId xmlns:a16="http://schemas.microsoft.com/office/drawing/2014/main" id="{D9CB6539-955D-2C61-F60F-4E6B89F9D876}"/>
              </a:ext>
            </a:extLst>
          </p:cNvPr>
          <p:cNvPicPr>
            <a:picLocks noChangeAspect="1"/>
          </p:cNvPicPr>
          <p:nvPr/>
        </p:nvPicPr>
        <p:blipFill>
          <a:blip r:embed="rId7">
            <a:extLst>
              <a:ext uri="{28A0092B-C50C-407E-A947-70E740481C1C}">
                <a14:useLocalDpi xmlns:a14="http://schemas.microsoft.com/office/drawing/2010/main" val="0"/>
              </a:ext>
            </a:extLst>
          </a:blip>
          <a:srcRect l="-491" t="5845" r="491" b="27528"/>
          <a:stretch>
            <a:fillRect/>
          </a:stretch>
        </p:blipFill>
        <p:spPr>
          <a:xfrm>
            <a:off x="7290801" y="672190"/>
            <a:ext cx="2315437" cy="2150185"/>
          </a:xfrm>
          <a:prstGeom prst="rect">
            <a:avLst/>
          </a:prstGeom>
        </p:spPr>
      </p:pic>
    </p:spTree>
    <p:extLst>
      <p:ext uri="{BB962C8B-B14F-4D97-AF65-F5344CB8AC3E}">
        <p14:creationId xmlns:p14="http://schemas.microsoft.com/office/powerpoint/2010/main" val="3572547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182468" y="-10809"/>
            <a:ext cx="3569845" cy="6033784"/>
            <a:chOff x="-182468" y="-10809"/>
            <a:chExt cx="3569845"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182468" y="-10809"/>
              <a:ext cx="3569845" cy="6027511"/>
              <a:chOff x="-830168" y="747939"/>
              <a:chExt cx="3569845"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830168" y="3408548"/>
                <a:ext cx="3387378" cy="1607305"/>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Rejet de candidature</a:t>
                </a:r>
                <a:endParaRPr lang="fr-CA" sz="3600" i="1">
                  <a:solidFill>
                    <a:srgbClr val="C2A77A"/>
                  </a:solidFill>
                  <a:latin typeface="Playfair Medium" pitchFamily="2" charset="0"/>
                  <a:ea typeface="Calibri"/>
                  <a:cs typeface="Playfair Medium" pitchFamily="2" charset="0"/>
                </a:endParaRP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569845" y="1797105"/>
            <a:ext cx="7907288" cy="2849107"/>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342900" indent="-342900" algn="l">
              <a:lnSpc>
                <a:spcPct val="100000"/>
              </a:lnSpc>
              <a:spcBef>
                <a:spcPts val="0"/>
              </a:spcBef>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Dossier déposé dans la mauvaise catégorie;</a:t>
            </a:r>
          </a:p>
          <a:p>
            <a:pPr algn="l">
              <a:lnSpc>
                <a:spcPct val="100000"/>
              </a:lnSpc>
              <a:spcBef>
                <a:spcPts val="0"/>
              </a:spcBef>
              <a:buClr>
                <a:srgbClr val="C2A77A"/>
              </a:buClr>
            </a:pPr>
            <a:endParaRPr lang="fr-CA" sz="240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Non-respect des critères généraux d’éligibilité;</a:t>
            </a:r>
          </a:p>
          <a:p>
            <a:pPr algn="l">
              <a:lnSpc>
                <a:spcPct val="100000"/>
              </a:lnSpc>
              <a:spcBef>
                <a:spcPts val="0"/>
              </a:spcBef>
              <a:buClr>
                <a:srgbClr val="C2A77A"/>
              </a:buClr>
            </a:pPr>
            <a:endParaRPr lang="fr-CA" sz="240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Non-respect du nombre de mots alloués par question;</a:t>
            </a:r>
          </a:p>
          <a:p>
            <a:pPr algn="l">
              <a:lnSpc>
                <a:spcPct val="100000"/>
              </a:lnSpc>
              <a:spcBef>
                <a:spcPts val="0"/>
              </a:spcBef>
              <a:buClr>
                <a:srgbClr val="C2A77A"/>
              </a:buClr>
            </a:pPr>
            <a:endParaRPr lang="fr-CA" sz="240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Impact peu démontré.</a:t>
            </a:r>
          </a:p>
          <a:p>
            <a:pPr algn="l">
              <a:lnSpc>
                <a:spcPct val="100000"/>
              </a:lnSpc>
              <a:spcBef>
                <a:spcPts val="0"/>
              </a:spcBef>
              <a:buClr>
                <a:srgbClr val="C2A77A"/>
              </a:buClr>
            </a:pPr>
            <a:endParaRPr lang="fr-CA" sz="2400">
              <a:solidFill>
                <a:srgbClr val="133A62"/>
              </a:solidFill>
              <a:latin typeface="Playfair Medium" pitchFamily="2" charset="0"/>
              <a:cs typeface="Playfair Medium" pitchFamily="2" charset="0"/>
            </a:endParaRPr>
          </a:p>
        </p:txBody>
      </p:sp>
      <p:sp>
        <p:nvSpPr>
          <p:cNvPr id="4" name="ZoneTexte 3">
            <a:extLst>
              <a:ext uri="{FF2B5EF4-FFF2-40B4-BE49-F238E27FC236}">
                <a16:creationId xmlns:a16="http://schemas.microsoft.com/office/drawing/2014/main" id="{12AAE54E-88C7-65F7-145A-0CECA7446000}"/>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25</a:t>
            </a:r>
          </a:p>
        </p:txBody>
      </p:sp>
    </p:spTree>
    <p:extLst>
      <p:ext uri="{BB962C8B-B14F-4D97-AF65-F5344CB8AC3E}">
        <p14:creationId xmlns:p14="http://schemas.microsoft.com/office/powerpoint/2010/main" val="1599841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182468" y="-10809"/>
            <a:ext cx="3569845" cy="6033784"/>
            <a:chOff x="-182468" y="-10809"/>
            <a:chExt cx="3569845"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182468" y="-10809"/>
              <a:ext cx="3569845" cy="6027511"/>
              <a:chOff x="-830168" y="747939"/>
              <a:chExt cx="3569845"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830168" y="3408548"/>
                <a:ext cx="3387378" cy="1607305"/>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Les meilleures pratiques</a:t>
                </a:r>
                <a:endParaRPr lang="fr-CA" sz="3600" i="1">
                  <a:solidFill>
                    <a:srgbClr val="C2A77A"/>
                  </a:solidFill>
                  <a:latin typeface="Playfair Medium" pitchFamily="2" charset="0"/>
                  <a:ea typeface="Calibri"/>
                  <a:cs typeface="Playfair Medium" pitchFamily="2" charset="0"/>
                </a:endParaRP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524658" y="1407998"/>
            <a:ext cx="7907288" cy="3650385"/>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342900" indent="-342900" algn="l">
              <a:lnSpc>
                <a:spcPct val="100000"/>
              </a:lnSpc>
              <a:spcBef>
                <a:spcPts val="0"/>
              </a:spcBef>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Occasion de reconnaissance;</a:t>
            </a:r>
          </a:p>
          <a:p>
            <a:pPr algn="l">
              <a:lnSpc>
                <a:spcPct val="100000"/>
              </a:lnSpc>
              <a:spcBef>
                <a:spcPts val="0"/>
              </a:spcBef>
              <a:buClr>
                <a:srgbClr val="C2A77A"/>
              </a:buClr>
            </a:pPr>
            <a:endParaRPr lang="fr-CA" sz="240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Sensibilisation interne;</a:t>
            </a:r>
          </a:p>
          <a:p>
            <a:pPr algn="l">
              <a:lnSpc>
                <a:spcPct val="100000"/>
              </a:lnSpc>
              <a:spcBef>
                <a:spcPts val="0"/>
              </a:spcBef>
              <a:buClr>
                <a:srgbClr val="C2A77A"/>
              </a:buClr>
            </a:pPr>
            <a:endParaRPr lang="fr-CA" sz="240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Mobilisation des compétences en communication;</a:t>
            </a:r>
          </a:p>
          <a:p>
            <a:pPr algn="l">
              <a:lnSpc>
                <a:spcPct val="100000"/>
              </a:lnSpc>
              <a:spcBef>
                <a:spcPts val="0"/>
              </a:spcBef>
              <a:buClr>
                <a:srgbClr val="C2A77A"/>
              </a:buClr>
            </a:pPr>
            <a:endParaRPr lang="fr-CA" sz="240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Démonstration de l’impact;</a:t>
            </a:r>
          </a:p>
          <a:p>
            <a:pPr algn="l">
              <a:lnSpc>
                <a:spcPct val="100000"/>
              </a:lnSpc>
              <a:spcBef>
                <a:spcPts val="0"/>
              </a:spcBef>
              <a:buClr>
                <a:srgbClr val="C2A77A"/>
              </a:buClr>
            </a:pPr>
            <a:endParaRPr lang="fr-CA" sz="240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Collaboration avec d’autres organismes.</a:t>
            </a:r>
          </a:p>
          <a:p>
            <a:pPr algn="l">
              <a:lnSpc>
                <a:spcPct val="100000"/>
              </a:lnSpc>
              <a:spcBef>
                <a:spcPts val="0"/>
              </a:spcBef>
              <a:buClr>
                <a:srgbClr val="C2A77A"/>
              </a:buClr>
            </a:pPr>
            <a:endParaRPr lang="fr-CA" sz="2400">
              <a:solidFill>
                <a:srgbClr val="133A62"/>
              </a:solidFill>
              <a:latin typeface="Playfair Medium" pitchFamily="2" charset="0"/>
              <a:cs typeface="Playfair Medium" pitchFamily="2" charset="0"/>
            </a:endParaRPr>
          </a:p>
        </p:txBody>
      </p:sp>
      <p:sp>
        <p:nvSpPr>
          <p:cNvPr id="4" name="ZoneTexte 3">
            <a:extLst>
              <a:ext uri="{FF2B5EF4-FFF2-40B4-BE49-F238E27FC236}">
                <a16:creationId xmlns:a16="http://schemas.microsoft.com/office/drawing/2014/main" id="{B7A8A04E-1CCC-4CA7-7BEA-CC5C27C88D2C}"/>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26</a:t>
            </a:r>
          </a:p>
        </p:txBody>
      </p:sp>
    </p:spTree>
    <p:extLst>
      <p:ext uri="{BB962C8B-B14F-4D97-AF65-F5344CB8AC3E}">
        <p14:creationId xmlns:p14="http://schemas.microsoft.com/office/powerpoint/2010/main" val="2460403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182468" y="-10809"/>
            <a:ext cx="3569845" cy="6033784"/>
            <a:chOff x="-182468" y="-10809"/>
            <a:chExt cx="3569845"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182468" y="-10809"/>
              <a:ext cx="3569845" cy="6027511"/>
              <a:chOff x="-830168" y="747939"/>
              <a:chExt cx="3569845"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830168" y="3184812"/>
                <a:ext cx="3387378" cy="1607305"/>
              </a:xfrm>
              <a:prstGeom prst="rect">
                <a:avLst/>
              </a:prstGeom>
            </p:spPr>
            <p:txBody>
              <a:bodyPr vert="horz" lIns="91440" tIns="45720" rIns="91440" bIns="45720"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dirty="0">
                    <a:solidFill>
                      <a:srgbClr val="C2A77A"/>
                    </a:solidFill>
                    <a:latin typeface="Playfair Medium"/>
                    <a:ea typeface="Calibri"/>
                    <a:cs typeface="Playfair Medium" pitchFamily="2" charset="0"/>
                  </a:rPr>
                  <a:t>Dates importantes à retenir en</a:t>
                </a:r>
              </a:p>
              <a:p>
                <a:pPr>
                  <a:spcBef>
                    <a:spcPts val="0"/>
                  </a:spcBef>
                </a:pPr>
                <a:r>
                  <a:rPr lang="fr-CA" sz="3600" dirty="0">
                    <a:solidFill>
                      <a:srgbClr val="C2A77A"/>
                    </a:solidFill>
                    <a:latin typeface="Playfair Medium"/>
                    <a:ea typeface="Calibri"/>
                    <a:cs typeface="Playfair Medium" pitchFamily="2" charset="0"/>
                  </a:rPr>
                  <a:t>2026</a:t>
                </a:r>
                <a:endParaRPr lang="fr-CA" sz="3600" i="1" dirty="0">
                  <a:solidFill>
                    <a:srgbClr val="C2A77A"/>
                  </a:solidFill>
                  <a:latin typeface="Playfair Medium" pitchFamily="2" charset="0"/>
                  <a:ea typeface="Calibri"/>
                  <a:cs typeface="Playfair Medium" pitchFamily="2" charset="0"/>
                </a:endParaRP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4" name="Tableau 3">
            <a:extLst>
              <a:ext uri="{FF2B5EF4-FFF2-40B4-BE49-F238E27FC236}">
                <a16:creationId xmlns:a16="http://schemas.microsoft.com/office/drawing/2014/main" id="{222D30D5-538E-6A56-7BED-9D2B22670A8D}"/>
              </a:ext>
            </a:extLst>
          </p:cNvPr>
          <p:cNvGraphicFramePr>
            <a:graphicFrameLocks noGrp="1"/>
          </p:cNvGraphicFramePr>
          <p:nvPr>
            <p:extLst>
              <p:ext uri="{D42A27DB-BD31-4B8C-83A1-F6EECF244321}">
                <p14:modId xmlns:p14="http://schemas.microsoft.com/office/powerpoint/2010/main" val="784728494"/>
              </p:ext>
            </p:extLst>
          </p:nvPr>
        </p:nvGraphicFramePr>
        <p:xfrm>
          <a:off x="3518263" y="932515"/>
          <a:ext cx="6606642" cy="4081445"/>
        </p:xfrm>
        <a:graphic>
          <a:graphicData uri="http://schemas.openxmlformats.org/drawingml/2006/table">
            <a:tbl>
              <a:tblPr firstRow="1" bandRow="1">
                <a:tableStyleId>{69012ECD-51FC-41F1-AA8D-1B2483CD663E}</a:tableStyleId>
              </a:tblPr>
              <a:tblGrid>
                <a:gridCol w="2891625">
                  <a:extLst>
                    <a:ext uri="{9D8B030D-6E8A-4147-A177-3AD203B41FA5}">
                      <a16:colId xmlns:a16="http://schemas.microsoft.com/office/drawing/2014/main" val="4276298405"/>
                    </a:ext>
                  </a:extLst>
                </a:gridCol>
                <a:gridCol w="3715017">
                  <a:extLst>
                    <a:ext uri="{9D8B030D-6E8A-4147-A177-3AD203B41FA5}">
                      <a16:colId xmlns:a16="http://schemas.microsoft.com/office/drawing/2014/main" val="320874490"/>
                    </a:ext>
                  </a:extLst>
                </a:gridCol>
              </a:tblGrid>
              <a:tr h="342327">
                <a:tc>
                  <a:txBody>
                    <a:bodyPr/>
                    <a:lstStyle/>
                    <a:p>
                      <a:pPr marL="0" marR="0" lvl="0" indent="0" algn="ctr" defTabSz="803026" rtl="0" eaLnBrk="1" fontAlgn="auto" latinLnBrk="0" hangingPunct="1">
                        <a:lnSpc>
                          <a:spcPct val="100000"/>
                        </a:lnSpc>
                        <a:spcBef>
                          <a:spcPts val="0"/>
                        </a:spcBef>
                        <a:spcAft>
                          <a:spcPts val="0"/>
                        </a:spcAft>
                        <a:buClrTx/>
                        <a:buSzTx/>
                        <a:buFontTx/>
                        <a:buNone/>
                        <a:tabLst/>
                        <a:defRPr/>
                      </a:pPr>
                      <a:r>
                        <a:rPr lang="fr-CA" sz="1700" b="1">
                          <a:solidFill>
                            <a:srgbClr val="133A62"/>
                          </a:solidFill>
                          <a:latin typeface="Calibri"/>
                          <a:cs typeface="Playfair Medium" pitchFamily="2" charset="0"/>
                        </a:rPr>
                        <a:t>Dates</a:t>
                      </a:r>
                    </a:p>
                  </a:txBody>
                  <a:tcPr>
                    <a:lnR w="9525" cap="flat" cmpd="sng" algn="ctr">
                      <a:solidFill>
                        <a:srgbClr val="C2A77A"/>
                      </a:solidFill>
                      <a:prstDash val="solid"/>
                      <a:round/>
                      <a:headEnd type="none" w="med" len="med"/>
                      <a:tailEnd type="none" w="med" len="med"/>
                    </a:lnR>
                    <a:lnB w="9525" cap="flat" cmpd="sng" algn="ctr">
                      <a:solidFill>
                        <a:srgbClr val="C2A77A"/>
                      </a:solidFill>
                      <a:prstDash val="solid"/>
                      <a:round/>
                      <a:headEnd type="none" w="med" len="med"/>
                      <a:tailEnd type="none" w="med" len="med"/>
                    </a:lnB>
                    <a:noFill/>
                  </a:tcPr>
                </a:tc>
                <a:tc>
                  <a:txBody>
                    <a:bodyPr/>
                    <a:lstStyle/>
                    <a:p>
                      <a:pPr marL="0" marR="0" lvl="0" indent="0" algn="ctr" defTabSz="803026" rtl="0" eaLnBrk="1" fontAlgn="auto" latinLnBrk="0" hangingPunct="1">
                        <a:lnSpc>
                          <a:spcPct val="100000"/>
                        </a:lnSpc>
                        <a:spcBef>
                          <a:spcPts val="0"/>
                        </a:spcBef>
                        <a:spcAft>
                          <a:spcPts val="0"/>
                        </a:spcAft>
                        <a:buClrTx/>
                        <a:buSzTx/>
                        <a:buFontTx/>
                        <a:buNone/>
                        <a:tabLst/>
                        <a:defRPr/>
                      </a:pPr>
                      <a:r>
                        <a:rPr lang="fr-CA" sz="1700" b="1">
                          <a:solidFill>
                            <a:srgbClr val="133A62"/>
                          </a:solidFill>
                          <a:latin typeface="Calibri"/>
                          <a:cs typeface="Playfair Medium" pitchFamily="2" charset="0"/>
                        </a:rPr>
                        <a:t>Informations</a:t>
                      </a:r>
                    </a:p>
                  </a:txBody>
                  <a:tcPr>
                    <a:lnL w="9525" cap="flat" cmpd="sng" algn="ctr">
                      <a:solidFill>
                        <a:srgbClr val="C2A77A"/>
                      </a:solidFill>
                      <a:prstDash val="solid"/>
                      <a:round/>
                      <a:headEnd type="none" w="med" len="med"/>
                      <a:tailEnd type="none" w="med" len="med"/>
                    </a:lnL>
                    <a:lnB w="9525" cap="flat" cmpd="sng" algn="ctr">
                      <a:solidFill>
                        <a:srgbClr val="C2A77A"/>
                      </a:solidFill>
                      <a:prstDash val="solid"/>
                      <a:round/>
                      <a:headEnd type="none" w="med" len="med"/>
                      <a:tailEnd type="none" w="med" len="med"/>
                    </a:lnB>
                    <a:noFill/>
                  </a:tcPr>
                </a:tc>
                <a:extLst>
                  <a:ext uri="{0D108BD9-81ED-4DB2-BD59-A6C34878D82A}">
                    <a16:rowId xmlns:a16="http://schemas.microsoft.com/office/drawing/2014/main" val="3169810441"/>
                  </a:ext>
                </a:extLst>
              </a:tr>
              <a:tr h="389410">
                <a:tc>
                  <a:txBody>
                    <a:bodyPr/>
                    <a:lstStyle/>
                    <a:p>
                      <a:pPr marL="0" indent="0" algn="l">
                        <a:buClr>
                          <a:srgbClr val="C2A77A"/>
                        </a:buClr>
                        <a:buFont typeface="Wingdings" panose="05000000000000000000" pitchFamily="2" charset="2"/>
                        <a:buNone/>
                      </a:pPr>
                      <a:r>
                        <a:rPr lang="fr-CA" sz="1700" dirty="0">
                          <a:solidFill>
                            <a:srgbClr val="133A62"/>
                          </a:solidFill>
                          <a:latin typeface="Calibri"/>
                          <a:cs typeface="Playfair Medium" pitchFamily="2" charset="0"/>
                        </a:rPr>
                        <a:t>6 juillet</a:t>
                      </a:r>
                    </a:p>
                  </a:txBody>
                  <a:tcPr>
                    <a:lnR w="9525" cap="flat" cmpd="sng" algn="ctr">
                      <a:solidFill>
                        <a:srgbClr val="C2A77A"/>
                      </a:solidFill>
                      <a:prstDash val="solid"/>
                      <a:round/>
                      <a:headEnd type="none" w="med" len="med"/>
                      <a:tailEnd type="none" w="med" len="med"/>
                    </a:lnR>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tc>
                  <a:txBody>
                    <a:bodyPr/>
                    <a:lstStyle/>
                    <a:p>
                      <a:pPr marL="0" indent="0" algn="l">
                        <a:buClr>
                          <a:srgbClr val="C2A77A"/>
                        </a:buClr>
                        <a:buFont typeface="Wingdings" panose="05000000000000000000" pitchFamily="2" charset="2"/>
                        <a:buNone/>
                      </a:pPr>
                      <a:r>
                        <a:rPr lang="fr-CA" sz="1700">
                          <a:solidFill>
                            <a:srgbClr val="133A62"/>
                          </a:solidFill>
                          <a:latin typeface="Calibri"/>
                          <a:cs typeface="Playfair Medium" pitchFamily="2" charset="0"/>
                        </a:rPr>
                        <a:t>Limite de dépôt </a:t>
                      </a:r>
                    </a:p>
                  </a:txBody>
                  <a:tcPr>
                    <a:lnL w="9525" cap="flat" cmpd="sng" algn="ctr">
                      <a:solidFill>
                        <a:srgbClr val="C2A77A"/>
                      </a:solidFill>
                      <a:prstDash val="solid"/>
                      <a:round/>
                      <a:headEnd type="none" w="med" len="med"/>
                      <a:tailEnd type="none" w="med" len="med"/>
                    </a:lnL>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extLst>
                  <a:ext uri="{0D108BD9-81ED-4DB2-BD59-A6C34878D82A}">
                    <a16:rowId xmlns:a16="http://schemas.microsoft.com/office/drawing/2014/main" val="1287861627"/>
                  </a:ext>
                </a:extLst>
              </a:tr>
              <a:tr h="524608">
                <a:tc>
                  <a:txBody>
                    <a:bodyPr/>
                    <a:lstStyle/>
                    <a:p>
                      <a:pPr marL="0" marR="0" lvl="0" indent="0" algn="l" rtl="0" eaLnBrk="1" fontAlgn="auto" latinLnBrk="0" hangingPunct="1">
                        <a:lnSpc>
                          <a:spcPct val="100000"/>
                        </a:lnSpc>
                        <a:spcBef>
                          <a:spcPts val="0"/>
                        </a:spcBef>
                        <a:spcAft>
                          <a:spcPts val="0"/>
                        </a:spcAft>
                        <a:buClr>
                          <a:srgbClr val="C2A77A"/>
                        </a:buClr>
                        <a:buSzTx/>
                        <a:buFont typeface="Wingdings" panose="05000000000000000000" pitchFamily="2" charset="2"/>
                        <a:buNone/>
                      </a:pPr>
                      <a:r>
                        <a:rPr lang="fr-CA" sz="1700" dirty="0">
                          <a:solidFill>
                            <a:srgbClr val="133A62"/>
                          </a:solidFill>
                          <a:latin typeface="Calibri"/>
                          <a:cs typeface="Playfair Medium" pitchFamily="2" charset="0"/>
                        </a:rPr>
                        <a:t>7 juillet au 2 août</a:t>
                      </a:r>
                    </a:p>
                  </a:txBody>
                  <a:tcPr>
                    <a:lnR w="9525" cap="flat" cmpd="sng" algn="ctr">
                      <a:solidFill>
                        <a:srgbClr val="C2A77A"/>
                      </a:solidFill>
                      <a:prstDash val="solid"/>
                      <a:round/>
                      <a:headEnd type="none" w="med" len="med"/>
                      <a:tailEnd type="none" w="med" len="med"/>
                    </a:lnR>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tc>
                  <a:txBody>
                    <a:bodyPr/>
                    <a:lstStyle/>
                    <a:p>
                      <a:pPr marL="0" indent="0" algn="l">
                        <a:buClr>
                          <a:srgbClr val="C2A77A"/>
                        </a:buClr>
                        <a:buFont typeface="Wingdings" panose="05000000000000000000" pitchFamily="2" charset="2"/>
                        <a:buNone/>
                      </a:pPr>
                      <a:r>
                        <a:rPr lang="fr-CA" sz="1700">
                          <a:solidFill>
                            <a:srgbClr val="133A62"/>
                          </a:solidFill>
                          <a:latin typeface="Calibri"/>
                          <a:cs typeface="Playfair Medium" pitchFamily="2" charset="0"/>
                        </a:rPr>
                        <a:t>Analyse préliminaire par le comité</a:t>
                      </a:r>
                    </a:p>
                  </a:txBody>
                  <a:tcPr>
                    <a:lnL w="9525" cap="flat" cmpd="sng" algn="ctr">
                      <a:solidFill>
                        <a:srgbClr val="C2A77A"/>
                      </a:solidFill>
                      <a:prstDash val="solid"/>
                      <a:round/>
                      <a:headEnd type="none" w="med" len="med"/>
                      <a:tailEnd type="none" w="med" len="med"/>
                    </a:lnL>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extLst>
                  <a:ext uri="{0D108BD9-81ED-4DB2-BD59-A6C34878D82A}">
                    <a16:rowId xmlns:a16="http://schemas.microsoft.com/office/drawing/2014/main" val="1273379883"/>
                  </a:ext>
                </a:extLst>
              </a:tr>
              <a:tr h="308593">
                <a:tc>
                  <a:txBody>
                    <a:bodyPr/>
                    <a:lstStyle/>
                    <a:p>
                      <a:pPr marL="0" indent="0" algn="l">
                        <a:buClr>
                          <a:srgbClr val="C2A77A"/>
                        </a:buClr>
                        <a:buFont typeface="Wingdings" panose="05000000000000000000" pitchFamily="2" charset="2"/>
                        <a:buNone/>
                      </a:pPr>
                      <a:r>
                        <a:rPr lang="fr-CA" sz="1700" dirty="0">
                          <a:solidFill>
                            <a:srgbClr val="133A62"/>
                          </a:solidFill>
                          <a:latin typeface="Calibri"/>
                          <a:cs typeface="Playfair Medium" pitchFamily="2" charset="0"/>
                        </a:rPr>
                        <a:t>2 au 8 août</a:t>
                      </a:r>
                    </a:p>
                  </a:txBody>
                  <a:tcPr>
                    <a:lnR w="9525" cap="flat" cmpd="sng" algn="ctr">
                      <a:solidFill>
                        <a:srgbClr val="C2A77A"/>
                      </a:solidFill>
                      <a:prstDash val="solid"/>
                      <a:round/>
                      <a:headEnd type="none" w="med" len="med"/>
                      <a:tailEnd type="none" w="med" len="med"/>
                    </a:lnR>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tc>
                  <a:txBody>
                    <a:bodyPr/>
                    <a:lstStyle/>
                    <a:p>
                      <a:pPr marL="0" indent="0" algn="l">
                        <a:buClr>
                          <a:srgbClr val="C2A77A"/>
                        </a:buClr>
                        <a:buFont typeface="Wingdings" panose="05000000000000000000" pitchFamily="2" charset="2"/>
                        <a:buNone/>
                      </a:pPr>
                      <a:r>
                        <a:rPr lang="fr-CA" sz="1700">
                          <a:solidFill>
                            <a:srgbClr val="133A62"/>
                          </a:solidFill>
                          <a:latin typeface="Calibri"/>
                          <a:cs typeface="Playfair Medium" pitchFamily="2" charset="0"/>
                        </a:rPr>
                        <a:t>Approbation des candidatures par le CA </a:t>
                      </a:r>
                    </a:p>
                  </a:txBody>
                  <a:tcPr>
                    <a:lnL w="9525" cap="flat" cmpd="sng" algn="ctr">
                      <a:solidFill>
                        <a:srgbClr val="C2A77A"/>
                      </a:solidFill>
                      <a:prstDash val="solid"/>
                      <a:round/>
                      <a:headEnd type="none" w="med" len="med"/>
                      <a:tailEnd type="none" w="med" len="med"/>
                    </a:lnL>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extLst>
                  <a:ext uri="{0D108BD9-81ED-4DB2-BD59-A6C34878D82A}">
                    <a16:rowId xmlns:a16="http://schemas.microsoft.com/office/drawing/2014/main" val="174118083"/>
                  </a:ext>
                </a:extLst>
              </a:tr>
              <a:tr h="524608">
                <a:tc>
                  <a:txBody>
                    <a:bodyPr/>
                    <a:lstStyle/>
                    <a:p>
                      <a:pPr marL="0" indent="0" algn="l">
                        <a:buClr>
                          <a:srgbClr val="C2A77A"/>
                        </a:buClr>
                        <a:buFont typeface="Wingdings" panose="05000000000000000000" pitchFamily="2" charset="2"/>
                        <a:buNone/>
                      </a:pPr>
                      <a:r>
                        <a:rPr lang="fr-CA" sz="1700" dirty="0">
                          <a:solidFill>
                            <a:srgbClr val="133A62"/>
                          </a:solidFill>
                          <a:latin typeface="Calibri"/>
                          <a:cs typeface="Playfair Medium" pitchFamily="2" charset="0"/>
                        </a:rPr>
                        <a:t>À partir du 11 août</a:t>
                      </a:r>
                    </a:p>
                  </a:txBody>
                  <a:tcPr>
                    <a:lnR w="9525" cap="flat" cmpd="sng" algn="ctr">
                      <a:solidFill>
                        <a:srgbClr val="C2A77A"/>
                      </a:solidFill>
                      <a:prstDash val="solid"/>
                      <a:round/>
                      <a:headEnd type="none" w="med" len="med"/>
                      <a:tailEnd type="none" w="med" len="med"/>
                    </a:lnR>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tc>
                  <a:txBody>
                    <a:bodyPr/>
                    <a:lstStyle/>
                    <a:p>
                      <a:pPr marL="0" indent="0" algn="l">
                        <a:buClr>
                          <a:srgbClr val="C2A77A"/>
                        </a:buClr>
                        <a:buFont typeface="Wingdings" panose="05000000000000000000" pitchFamily="2" charset="2"/>
                        <a:buNone/>
                      </a:pPr>
                      <a:r>
                        <a:rPr lang="fr-CA" sz="1700">
                          <a:solidFill>
                            <a:srgbClr val="133A62"/>
                          </a:solidFill>
                          <a:latin typeface="Calibri"/>
                          <a:cs typeface="Playfair Medium" pitchFamily="2" charset="0"/>
                        </a:rPr>
                        <a:t>Étude par le jury </a:t>
                      </a:r>
                    </a:p>
                  </a:txBody>
                  <a:tcPr>
                    <a:lnL w="9525" cap="flat" cmpd="sng" algn="ctr">
                      <a:solidFill>
                        <a:srgbClr val="C2A77A"/>
                      </a:solidFill>
                      <a:prstDash val="solid"/>
                      <a:round/>
                      <a:headEnd type="none" w="med" len="med"/>
                      <a:tailEnd type="none" w="med" len="med"/>
                    </a:lnL>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extLst>
                  <a:ext uri="{0D108BD9-81ED-4DB2-BD59-A6C34878D82A}">
                    <a16:rowId xmlns:a16="http://schemas.microsoft.com/office/drawing/2014/main" val="2973140713"/>
                  </a:ext>
                </a:extLst>
              </a:tr>
              <a:tr h="463499">
                <a:tc>
                  <a:txBody>
                    <a:bodyPr/>
                    <a:lstStyle/>
                    <a:p>
                      <a:pPr marL="0" indent="0" algn="l">
                        <a:buClr>
                          <a:srgbClr val="C2A77A"/>
                        </a:buClr>
                        <a:buFont typeface="Wingdings" panose="05000000000000000000" pitchFamily="2" charset="2"/>
                        <a:buNone/>
                      </a:pPr>
                      <a:r>
                        <a:rPr lang="fr-CA" sz="1700" dirty="0">
                          <a:solidFill>
                            <a:srgbClr val="133A62"/>
                          </a:solidFill>
                          <a:latin typeface="Calibri"/>
                          <a:cs typeface="Playfair Medium" pitchFamily="2" charset="0"/>
                        </a:rPr>
                        <a:t>Mi-septembre</a:t>
                      </a:r>
                    </a:p>
                  </a:txBody>
                  <a:tcPr>
                    <a:lnR w="9525" cap="flat" cmpd="sng" algn="ctr">
                      <a:solidFill>
                        <a:srgbClr val="C2A77A"/>
                      </a:solidFill>
                      <a:prstDash val="solid"/>
                      <a:round/>
                      <a:headEnd type="none" w="med" len="med"/>
                      <a:tailEnd type="none" w="med" len="med"/>
                    </a:lnR>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tc>
                  <a:txBody>
                    <a:bodyPr/>
                    <a:lstStyle/>
                    <a:p>
                      <a:pPr marL="0" indent="0" algn="l">
                        <a:buClr>
                          <a:srgbClr val="C2A77A"/>
                        </a:buClr>
                        <a:buFont typeface="Wingdings" panose="05000000000000000000" pitchFamily="2" charset="2"/>
                        <a:buNone/>
                      </a:pPr>
                      <a:r>
                        <a:rPr lang="fr-CA" sz="1700" dirty="0">
                          <a:solidFill>
                            <a:srgbClr val="133A62"/>
                          </a:solidFill>
                          <a:latin typeface="Calibri"/>
                          <a:cs typeface="Playfair Medium" pitchFamily="2" charset="0"/>
                        </a:rPr>
                        <a:t>Rencontre du jury </a:t>
                      </a:r>
                    </a:p>
                  </a:txBody>
                  <a:tcPr>
                    <a:lnL w="9525" cap="flat" cmpd="sng" algn="ctr">
                      <a:solidFill>
                        <a:srgbClr val="C2A77A"/>
                      </a:solidFill>
                      <a:prstDash val="solid"/>
                      <a:round/>
                      <a:headEnd type="none" w="med" len="med"/>
                      <a:tailEnd type="none" w="med" len="med"/>
                    </a:lnL>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extLst>
                  <a:ext uri="{0D108BD9-81ED-4DB2-BD59-A6C34878D82A}">
                    <a16:rowId xmlns:a16="http://schemas.microsoft.com/office/drawing/2014/main" val="4041342670"/>
                  </a:ext>
                </a:extLst>
              </a:tr>
              <a:tr h="811050">
                <a:tc>
                  <a:txBody>
                    <a:bodyPr/>
                    <a:lstStyle/>
                    <a:p>
                      <a:pPr marL="0" marR="0" lvl="0" indent="0" algn="l" defTabSz="803026" rtl="0" eaLnBrk="1" fontAlgn="auto" latinLnBrk="0" hangingPunct="1">
                        <a:lnSpc>
                          <a:spcPct val="100000"/>
                        </a:lnSpc>
                        <a:spcBef>
                          <a:spcPts val="0"/>
                        </a:spcBef>
                        <a:spcAft>
                          <a:spcPts val="0"/>
                        </a:spcAft>
                        <a:buClr>
                          <a:srgbClr val="C2A77A"/>
                        </a:buClr>
                        <a:buSzTx/>
                        <a:buFont typeface="Wingdings" panose="05000000000000000000" pitchFamily="2" charset="2"/>
                        <a:buNone/>
                        <a:tabLst/>
                        <a:defRPr/>
                      </a:pPr>
                      <a:r>
                        <a:rPr lang="fr-CA" sz="1700" dirty="0">
                          <a:solidFill>
                            <a:srgbClr val="133A62"/>
                          </a:solidFill>
                          <a:latin typeface="Calibri"/>
                          <a:cs typeface="Playfair Medium" pitchFamily="2" charset="0"/>
                        </a:rPr>
                        <a:t>Fin septembre (à déterminer)</a:t>
                      </a:r>
                    </a:p>
                  </a:txBody>
                  <a:tcPr>
                    <a:lnR w="9525" cap="flat" cmpd="sng" algn="ctr">
                      <a:solidFill>
                        <a:srgbClr val="C2A77A"/>
                      </a:solidFill>
                      <a:prstDash val="solid"/>
                      <a:round/>
                      <a:headEnd type="none" w="med" len="med"/>
                      <a:tailEnd type="none" w="med" len="med"/>
                    </a:lnR>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0"/>
                        </a:spcAft>
                        <a:buClr>
                          <a:srgbClr val="C2A77A"/>
                        </a:buClr>
                        <a:buSzTx/>
                        <a:buFont typeface="Wingdings" panose="05000000000000000000" pitchFamily="2" charset="2"/>
                        <a:buNone/>
                      </a:pPr>
                      <a:r>
                        <a:rPr lang="fr-CA" sz="1700" dirty="0">
                          <a:solidFill>
                            <a:srgbClr val="133A62"/>
                          </a:solidFill>
                          <a:latin typeface="Calibri"/>
                          <a:cs typeface="Playfair Medium" pitchFamily="2" charset="0"/>
                        </a:rPr>
                        <a:t>Annonce des finalistes : dans les jours suivants la rencontre du jury, dès que tous les candidats ont été avisés</a:t>
                      </a:r>
                    </a:p>
                  </a:txBody>
                  <a:tcPr>
                    <a:lnL w="9525" cap="flat" cmpd="sng" algn="ctr">
                      <a:solidFill>
                        <a:srgbClr val="C2A77A"/>
                      </a:solidFill>
                      <a:prstDash val="solid"/>
                      <a:round/>
                      <a:headEnd type="none" w="med" len="med"/>
                      <a:tailEnd type="none" w="med" len="med"/>
                    </a:lnL>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extLst>
                  <a:ext uri="{0D108BD9-81ED-4DB2-BD59-A6C34878D82A}">
                    <a16:rowId xmlns:a16="http://schemas.microsoft.com/office/drawing/2014/main" val="1544005563"/>
                  </a:ext>
                </a:extLst>
              </a:tr>
              <a:tr h="347167">
                <a:tc>
                  <a:txBody>
                    <a:bodyPr/>
                    <a:lstStyle/>
                    <a:p>
                      <a:pPr marL="0" indent="0" algn="l">
                        <a:buClr>
                          <a:srgbClr val="C2A77A"/>
                        </a:buClr>
                        <a:buFont typeface="Wingdings" panose="05000000000000000000" pitchFamily="2" charset="2"/>
                        <a:buNone/>
                      </a:pPr>
                      <a:r>
                        <a:rPr lang="fr-CA" sz="1700" dirty="0">
                          <a:solidFill>
                            <a:srgbClr val="133A62"/>
                          </a:solidFill>
                          <a:latin typeface="Calibri"/>
                          <a:cs typeface="Playfair Medium" pitchFamily="2" charset="0"/>
                        </a:rPr>
                        <a:t>11 novembre</a:t>
                      </a:r>
                    </a:p>
                  </a:txBody>
                  <a:tcPr>
                    <a:lnR w="9525" cap="flat" cmpd="sng" algn="ctr">
                      <a:solidFill>
                        <a:srgbClr val="C2A77A"/>
                      </a:solidFill>
                      <a:prstDash val="solid"/>
                      <a:round/>
                      <a:headEnd type="none" w="med" len="med"/>
                      <a:tailEnd type="none" w="med" len="med"/>
                    </a:lnR>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tc>
                  <a:txBody>
                    <a:bodyPr/>
                    <a:lstStyle/>
                    <a:p>
                      <a:pPr marL="0" indent="0" algn="l">
                        <a:buClr>
                          <a:srgbClr val="C2A77A"/>
                        </a:buClr>
                        <a:buFont typeface="Wingdings" panose="05000000000000000000" pitchFamily="2" charset="2"/>
                        <a:buNone/>
                      </a:pPr>
                      <a:r>
                        <a:rPr lang="fr-CA" sz="1700" dirty="0">
                          <a:solidFill>
                            <a:srgbClr val="133A62"/>
                          </a:solidFill>
                          <a:latin typeface="Calibri"/>
                          <a:cs typeface="Playfair Medium" pitchFamily="2" charset="0"/>
                        </a:rPr>
                        <a:t>Célébration des finalistes en soirée</a:t>
                      </a:r>
                    </a:p>
                    <a:p>
                      <a:pPr marL="0" lvl="0" indent="0" algn="l">
                        <a:buFont typeface="Wingdings" panose="05000000000000000000" pitchFamily="2" charset="2"/>
                        <a:buNone/>
                      </a:pPr>
                      <a:r>
                        <a:rPr lang="fr-CA" sz="1700" dirty="0">
                          <a:solidFill>
                            <a:srgbClr val="133A62"/>
                          </a:solidFill>
                          <a:latin typeface="Calibri"/>
                        </a:rPr>
                        <a:t>Annonce des lauréats</a:t>
                      </a:r>
                    </a:p>
                  </a:txBody>
                  <a:tcPr>
                    <a:lnL w="9525" cap="flat" cmpd="sng" algn="ctr">
                      <a:solidFill>
                        <a:srgbClr val="C2A77A"/>
                      </a:solidFill>
                      <a:prstDash val="solid"/>
                      <a:round/>
                      <a:headEnd type="none" w="med" len="med"/>
                      <a:tailEnd type="none" w="med" len="med"/>
                    </a:lnL>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extLst>
                  <a:ext uri="{0D108BD9-81ED-4DB2-BD59-A6C34878D82A}">
                    <a16:rowId xmlns:a16="http://schemas.microsoft.com/office/drawing/2014/main" val="3457097592"/>
                  </a:ext>
                </a:extLst>
              </a:tr>
            </a:tbl>
          </a:graphicData>
        </a:graphic>
      </p:graphicFrame>
      <p:sp>
        <p:nvSpPr>
          <p:cNvPr id="3" name="ZoneTexte 2">
            <a:extLst>
              <a:ext uri="{FF2B5EF4-FFF2-40B4-BE49-F238E27FC236}">
                <a16:creationId xmlns:a16="http://schemas.microsoft.com/office/drawing/2014/main" id="{D4E51D64-6C50-105D-C023-56723C36649C}"/>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27</a:t>
            </a:r>
          </a:p>
        </p:txBody>
      </p:sp>
    </p:spTree>
    <p:extLst>
      <p:ext uri="{BB962C8B-B14F-4D97-AF65-F5344CB8AC3E}">
        <p14:creationId xmlns:p14="http://schemas.microsoft.com/office/powerpoint/2010/main" val="512004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182468" y="-10809"/>
            <a:ext cx="3569845" cy="6033784"/>
            <a:chOff x="-182468" y="-10809"/>
            <a:chExt cx="3569845"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182468" y="-10809"/>
              <a:ext cx="3569845" cy="6027511"/>
              <a:chOff x="-830168" y="747939"/>
              <a:chExt cx="3569845"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830168" y="3408548"/>
                <a:ext cx="3387378" cy="1607305"/>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Soutien</a:t>
                </a:r>
                <a:endParaRPr lang="fr-CA" sz="3600" i="1">
                  <a:solidFill>
                    <a:srgbClr val="C2A77A"/>
                  </a:solidFill>
                  <a:latin typeface="Playfair Medium" pitchFamily="2" charset="0"/>
                  <a:ea typeface="Calibri"/>
                  <a:cs typeface="Playfair Medium" pitchFamily="2" charset="0"/>
                </a:endParaRP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785745" y="2117210"/>
            <a:ext cx="7314055" cy="2139895"/>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342900" indent="-342900" algn="l">
              <a:lnSpc>
                <a:spcPct val="100000"/>
              </a:lnSpc>
              <a:spcBef>
                <a:spcPts val="0"/>
              </a:spcBef>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Site Web de l’AFP Québec:</a:t>
            </a:r>
          </a:p>
          <a:p>
            <a:pPr marL="744220" lvl="1" indent="-342900" algn="l">
              <a:lnSpc>
                <a:spcPct val="100000"/>
              </a:lnSpc>
              <a:spcBef>
                <a:spcPts val="0"/>
              </a:spcBef>
              <a:buClr>
                <a:srgbClr val="C2A77A"/>
              </a:buClr>
              <a:buFont typeface="Wingdings" panose="05000000000000000000" pitchFamily="2" charset="2"/>
              <a:buChar char="ü"/>
            </a:pPr>
            <a:r>
              <a:rPr lang="fr-CA" sz="2000">
                <a:solidFill>
                  <a:srgbClr val="133A62"/>
                </a:solidFill>
                <a:latin typeface="Calibri"/>
                <a:ea typeface="Calibri"/>
                <a:cs typeface="Playfair Medium" pitchFamily="2" charset="0"/>
              </a:rPr>
              <a:t>afpquebec.ca – section Journée nationale de la philanthropie</a:t>
            </a:r>
          </a:p>
          <a:p>
            <a:pPr marL="342900" indent="-342900" algn="l">
              <a:lnSpc>
                <a:spcPct val="100000"/>
              </a:lnSpc>
              <a:spcBef>
                <a:spcPts val="0"/>
              </a:spcBef>
              <a:buClr>
                <a:srgbClr val="C2A77A"/>
              </a:buClr>
              <a:buFont typeface="Wingdings" panose="05000000000000000000" pitchFamily="2" charset="2"/>
              <a:buChar char="ü"/>
            </a:pPr>
            <a:endParaRPr lang="fr-CA" sz="2400">
              <a:solidFill>
                <a:srgbClr val="133A62"/>
              </a:solidFill>
              <a:latin typeface="Calibri"/>
              <a:ea typeface="Calibri"/>
              <a:cs typeface="Playfair Medium" pitchFamily="2" charset="0"/>
            </a:endParaRPr>
          </a:p>
          <a:p>
            <a:pPr marL="342900" indent="-342900" algn="l">
              <a:lnSpc>
                <a:spcPct val="100000"/>
              </a:lnSpc>
              <a:spcBef>
                <a:spcPts val="0"/>
              </a:spcBef>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Permanence AFP</a:t>
            </a:r>
          </a:p>
          <a:p>
            <a:pPr marL="744220" lvl="1" indent="-342900" algn="l">
              <a:lnSpc>
                <a:spcPct val="100000"/>
              </a:lnSpc>
              <a:spcBef>
                <a:spcPts val="0"/>
              </a:spcBef>
              <a:buClr>
                <a:srgbClr val="C2A77A"/>
              </a:buClr>
              <a:buFont typeface="Wingdings" panose="05000000000000000000" pitchFamily="2" charset="2"/>
              <a:buChar char="ü"/>
            </a:pPr>
            <a:r>
              <a:rPr lang="fr-CA" sz="2000">
                <a:solidFill>
                  <a:srgbClr val="133A62"/>
                </a:solidFill>
                <a:latin typeface="Calibri"/>
                <a:ea typeface="Calibri"/>
                <a:cs typeface="Playfair Medium" pitchFamily="2" charset="0"/>
                <a:hlinkClick r:id="rId6"/>
              </a:rPr>
              <a:t>info@afpquebec.ca</a:t>
            </a:r>
            <a:r>
              <a:rPr lang="fr-CA" sz="2000">
                <a:solidFill>
                  <a:srgbClr val="133A62"/>
                </a:solidFill>
                <a:latin typeface="Calibri"/>
                <a:ea typeface="Calibri"/>
                <a:cs typeface="Playfair Medium" pitchFamily="2" charset="0"/>
              </a:rPr>
              <a:t>  </a:t>
            </a:r>
          </a:p>
          <a:p>
            <a:pPr marL="342900" indent="-342900" algn="l">
              <a:lnSpc>
                <a:spcPct val="100000"/>
              </a:lnSpc>
              <a:spcBef>
                <a:spcPts val="0"/>
              </a:spcBef>
              <a:buClr>
                <a:srgbClr val="C2A77A"/>
              </a:buClr>
              <a:buFont typeface="Wingdings" panose="05000000000000000000" pitchFamily="2" charset="2"/>
              <a:buChar char="ü"/>
            </a:pPr>
            <a:endParaRPr lang="fr-CA" sz="2400">
              <a:solidFill>
                <a:srgbClr val="133A62"/>
              </a:solidFill>
              <a:latin typeface="Playfair Medium" pitchFamily="2" charset="0"/>
              <a:cs typeface="Playfair Medium" pitchFamily="2" charset="0"/>
            </a:endParaRPr>
          </a:p>
          <a:p>
            <a:pPr algn="l">
              <a:lnSpc>
                <a:spcPct val="100000"/>
              </a:lnSpc>
              <a:spcBef>
                <a:spcPts val="0"/>
              </a:spcBef>
              <a:buClr>
                <a:srgbClr val="C2A77A"/>
              </a:buClr>
            </a:pPr>
            <a:endParaRPr lang="fr-CA" sz="2400">
              <a:solidFill>
                <a:srgbClr val="133A62"/>
              </a:solidFill>
              <a:latin typeface="Playfair Medium" pitchFamily="2" charset="0"/>
              <a:cs typeface="Playfair Medium" pitchFamily="2" charset="0"/>
            </a:endParaRPr>
          </a:p>
        </p:txBody>
      </p:sp>
      <p:sp>
        <p:nvSpPr>
          <p:cNvPr id="4" name="ZoneTexte 3">
            <a:extLst>
              <a:ext uri="{FF2B5EF4-FFF2-40B4-BE49-F238E27FC236}">
                <a16:creationId xmlns:a16="http://schemas.microsoft.com/office/drawing/2014/main" id="{A5385CD6-1D50-DD5D-C68F-8F9E97ED116B}"/>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28</a:t>
            </a:r>
          </a:p>
        </p:txBody>
      </p:sp>
    </p:spTree>
    <p:extLst>
      <p:ext uri="{BB962C8B-B14F-4D97-AF65-F5344CB8AC3E}">
        <p14:creationId xmlns:p14="http://schemas.microsoft.com/office/powerpoint/2010/main" val="1958460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6D70A617-D409-824E-5707-4E6C300AFA59}"/>
              </a:ext>
            </a:extLst>
          </p:cNvPr>
          <p:cNvGrpSpPr/>
          <p:nvPr/>
        </p:nvGrpSpPr>
        <p:grpSpPr>
          <a:xfrm>
            <a:off x="-323849" y="-27"/>
            <a:ext cx="12193588" cy="6023026"/>
            <a:chOff x="-323849" y="-27"/>
            <a:chExt cx="12193588" cy="6023026"/>
          </a:xfrm>
        </p:grpSpPr>
        <p:pic>
          <p:nvPicPr>
            <p:cNvPr id="5" name="Image 4">
              <a:extLst>
                <a:ext uri="{FF2B5EF4-FFF2-40B4-BE49-F238E27FC236}">
                  <a16:creationId xmlns:a16="http://schemas.microsoft.com/office/drawing/2014/main" id="{40ADE3CB-C050-4BF4-2B1D-F3921438B126}"/>
                </a:ext>
              </a:extLst>
            </p:cNvPr>
            <p:cNvPicPr>
              <a:picLocks noChangeAspect="1"/>
            </p:cNvPicPr>
            <p:nvPr/>
          </p:nvPicPr>
          <p:blipFill>
            <a:blip r:embed="rId3"/>
            <a:stretch>
              <a:fillRect/>
            </a:stretch>
          </p:blipFill>
          <p:spPr>
            <a:xfrm>
              <a:off x="-323849" y="-26"/>
              <a:ext cx="12193588" cy="6023025"/>
            </a:xfrm>
            <a:prstGeom prst="rect">
              <a:avLst/>
            </a:prstGeom>
          </p:spPr>
        </p:pic>
        <p:pic>
          <p:nvPicPr>
            <p:cNvPr id="12" name="Image 11" descr="Une image contenant capture d’écran, Graphique, conception&#10;&#10;Description générée automatiquement">
              <a:extLst>
                <a:ext uri="{FF2B5EF4-FFF2-40B4-BE49-F238E27FC236}">
                  <a16:creationId xmlns:a16="http://schemas.microsoft.com/office/drawing/2014/main" id="{7908F2F6-D95F-26A5-7BBF-C5FCB3FD8185}"/>
                </a:ext>
              </a:extLst>
            </p:cNvPr>
            <p:cNvPicPr>
              <a:picLocks noChangeAspect="1"/>
            </p:cNvPicPr>
            <p:nvPr/>
          </p:nvPicPr>
          <p:blipFill rotWithShape="1">
            <a:blip r:embed="rId4">
              <a:extLst>
                <a:ext uri="{28A0092B-C50C-407E-A947-70E740481C1C}">
                  <a14:useLocalDpi xmlns:a14="http://schemas.microsoft.com/office/drawing/2010/main" val="0"/>
                </a:ext>
              </a:extLst>
            </a:blip>
            <a:srcRect t="12106" b="6822"/>
            <a:stretch/>
          </p:blipFill>
          <p:spPr>
            <a:xfrm>
              <a:off x="2146623" y="-27"/>
              <a:ext cx="7252643" cy="6023026"/>
            </a:xfrm>
            <a:prstGeom prst="rect">
              <a:avLst/>
            </a:prstGeom>
          </p:spPr>
        </p:pic>
      </p:grpSp>
      <p:sp>
        <p:nvSpPr>
          <p:cNvPr id="9" name="Sous-titre 2">
            <a:extLst>
              <a:ext uri="{FF2B5EF4-FFF2-40B4-BE49-F238E27FC236}">
                <a16:creationId xmlns:a16="http://schemas.microsoft.com/office/drawing/2014/main" id="{50D66D8E-0973-4FD4-C8BC-1FA6CE61015A}"/>
              </a:ext>
            </a:extLst>
          </p:cNvPr>
          <p:cNvSpPr>
            <a:spLocks noGrp="1"/>
          </p:cNvSpPr>
          <p:nvPr>
            <p:ph type="subTitle" idx="1"/>
          </p:nvPr>
        </p:nvSpPr>
        <p:spPr>
          <a:xfrm>
            <a:off x="3201444" y="1673058"/>
            <a:ext cx="5524000" cy="3013242"/>
          </a:xfrm>
        </p:spPr>
        <p:txBody>
          <a:bodyPr>
            <a:noAutofit/>
          </a:bodyPr>
          <a:lstStyle/>
          <a:p>
            <a:pPr>
              <a:spcBef>
                <a:spcPts val="0"/>
              </a:spcBef>
            </a:pPr>
            <a:r>
              <a:rPr lang="fr-CA" sz="5000">
                <a:solidFill>
                  <a:schemeClr val="bg1"/>
                </a:solidFill>
                <a:latin typeface="Playfair Medium" pitchFamily="2" charset="0"/>
                <a:ea typeface="Calibri"/>
                <a:cs typeface="Playfair Medium" pitchFamily="2" charset="0"/>
              </a:rPr>
              <a:t>Merci et au plaisir de recevoir </a:t>
            </a:r>
          </a:p>
          <a:p>
            <a:pPr>
              <a:spcBef>
                <a:spcPts val="0"/>
              </a:spcBef>
            </a:pPr>
            <a:r>
              <a:rPr lang="fr-CA" sz="5000">
                <a:solidFill>
                  <a:schemeClr val="bg1"/>
                </a:solidFill>
                <a:latin typeface="Playfair Medium" pitchFamily="2" charset="0"/>
                <a:ea typeface="Calibri"/>
                <a:cs typeface="Playfair Medium" pitchFamily="2" charset="0"/>
              </a:rPr>
              <a:t>vos dossiers de candidature!</a:t>
            </a:r>
          </a:p>
        </p:txBody>
      </p:sp>
    </p:spTree>
    <p:extLst>
      <p:ext uri="{BB962C8B-B14F-4D97-AF65-F5344CB8AC3E}">
        <p14:creationId xmlns:p14="http://schemas.microsoft.com/office/powerpoint/2010/main" val="576291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38868" y="3618834"/>
            <a:ext cx="2098170" cy="2406720"/>
          </a:xfrm>
          <a:prstGeom prst="rect">
            <a:avLst/>
          </a:prstGeom>
          <a:noFill/>
          <a:extLst>
            <a:ext uri="{909E8E84-426E-40DD-AFC4-6F175D3DCCD1}">
              <a14:hiddenFill xmlns:a14="http://schemas.microsoft.com/office/drawing/2010/main">
                <a:solidFill>
                  <a:srgbClr val="FFFFFF"/>
                </a:solidFill>
              </a14:hiddenFill>
            </a:ext>
          </a:extLst>
        </p:spPr>
      </p:pic>
      <p:sp>
        <p:nvSpPr>
          <p:cNvPr id="26" name="Sous-titre 2">
            <a:extLst>
              <a:ext uri="{FF2B5EF4-FFF2-40B4-BE49-F238E27FC236}">
                <a16:creationId xmlns:a16="http://schemas.microsoft.com/office/drawing/2014/main" id="{21E2A5C4-EFB0-26B2-0F90-0B6AAB92D897}"/>
              </a:ext>
            </a:extLst>
          </p:cNvPr>
          <p:cNvSpPr>
            <a:spLocks noGrp="1"/>
          </p:cNvSpPr>
          <p:nvPr>
            <p:ph type="subTitle" idx="1"/>
          </p:nvPr>
        </p:nvSpPr>
        <p:spPr>
          <a:xfrm>
            <a:off x="0" y="2691221"/>
            <a:ext cx="3810000" cy="640529"/>
          </a:xfrm>
        </p:spPr>
        <p:txBody>
          <a:bodyPr>
            <a:noAutofit/>
          </a:bodyPr>
          <a:lstStyle/>
          <a:p>
            <a:pPr>
              <a:spcBef>
                <a:spcPts val="0"/>
              </a:spcBef>
            </a:pPr>
            <a:r>
              <a:rPr lang="fr-CA" sz="3600">
                <a:solidFill>
                  <a:schemeClr val="bg1"/>
                </a:solidFill>
                <a:latin typeface="Playfair Medium" pitchFamily="2" charset="0"/>
                <a:ea typeface="Calibri"/>
                <a:cs typeface="Playfair Medium" pitchFamily="2" charset="0"/>
              </a:rPr>
              <a:t>L’objectif de ce webinaire</a:t>
            </a:r>
          </a:p>
        </p:txBody>
      </p:sp>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e 22">
            <a:extLst>
              <a:ext uri="{FF2B5EF4-FFF2-40B4-BE49-F238E27FC236}">
                <a16:creationId xmlns:a16="http://schemas.microsoft.com/office/drawing/2014/main" id="{4D628297-8EAA-9681-B9C6-B14C605273F4}"/>
              </a:ext>
            </a:extLst>
          </p:cNvPr>
          <p:cNvGrpSpPr/>
          <p:nvPr/>
        </p:nvGrpSpPr>
        <p:grpSpPr>
          <a:xfrm>
            <a:off x="-98077" y="-4536"/>
            <a:ext cx="3498502" cy="6027511"/>
            <a:chOff x="-98077" y="-4536"/>
            <a:chExt cx="3498502"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0" y="-4536"/>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98077" y="2743785"/>
              <a:ext cx="3498502" cy="1175929"/>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Agenda</a:t>
              </a:r>
            </a:p>
          </p:txBody>
        </p:sp>
        <p:pic>
          <p:nvPicPr>
            <p:cNvPr id="27" name="Picture 2">
              <a:extLst>
                <a:ext uri="{FF2B5EF4-FFF2-40B4-BE49-F238E27FC236}">
                  <a16:creationId xmlns:a16="http://schemas.microsoft.com/office/drawing/2014/main" id="{900B4206-1DB4-3907-95F5-D7019AE7872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ZoneTexte 1">
            <a:extLst>
              <a:ext uri="{FF2B5EF4-FFF2-40B4-BE49-F238E27FC236}">
                <a16:creationId xmlns:a16="http://schemas.microsoft.com/office/drawing/2014/main" id="{BF96C3F0-32E1-E155-86B6-1E21D8DDAA73}"/>
              </a:ext>
            </a:extLst>
          </p:cNvPr>
          <p:cNvSpPr txBox="1"/>
          <p:nvPr/>
        </p:nvSpPr>
        <p:spPr>
          <a:xfrm>
            <a:off x="3703462" y="243886"/>
            <a:ext cx="6210300" cy="5262979"/>
          </a:xfrm>
          <a:prstGeom prst="rect">
            <a:avLst/>
          </a:prstGeom>
          <a:noFill/>
        </p:spPr>
        <p:txBody>
          <a:bodyPr wrap="square" lIns="91440" tIns="45720" rIns="91440" bIns="45720" rtlCol="0" anchor="t">
            <a:spAutoFit/>
          </a:bodyPr>
          <a:lstStyle/>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L’objectif</a:t>
            </a:r>
          </a:p>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La Journée nationale de la philanthropie</a:t>
            </a:r>
          </a:p>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À propos de l’AFP Québec</a:t>
            </a:r>
          </a:p>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Les Prix d’excellence en philanthropie</a:t>
            </a:r>
          </a:p>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Les critères d’éligibilité</a:t>
            </a:r>
          </a:p>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Formulaires</a:t>
            </a:r>
          </a:p>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Le processus d’évaluation</a:t>
            </a:r>
          </a:p>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Composition du jury 2025</a:t>
            </a:r>
          </a:p>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Les catégories</a:t>
            </a:r>
          </a:p>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Rejet de la candidature</a:t>
            </a:r>
          </a:p>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Les meilleures pratiques</a:t>
            </a:r>
          </a:p>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Dates importantes à retenir</a:t>
            </a:r>
          </a:p>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Soutien</a:t>
            </a:r>
          </a:p>
          <a:p>
            <a:pPr marL="285750" indent="-285750">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Période de questions</a:t>
            </a:r>
          </a:p>
        </p:txBody>
      </p:sp>
      <p:sp>
        <p:nvSpPr>
          <p:cNvPr id="4" name="ZoneTexte 3">
            <a:extLst>
              <a:ext uri="{FF2B5EF4-FFF2-40B4-BE49-F238E27FC236}">
                <a16:creationId xmlns:a16="http://schemas.microsoft.com/office/drawing/2014/main" id="{91568691-0E47-514C-A06B-C672B26D2E0E}"/>
              </a:ext>
            </a:extLst>
          </p:cNvPr>
          <p:cNvSpPr txBox="1"/>
          <p:nvPr/>
        </p:nvSpPr>
        <p:spPr>
          <a:xfrm>
            <a:off x="11270085" y="5758861"/>
            <a:ext cx="283126"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4</a:t>
            </a:r>
          </a:p>
        </p:txBody>
      </p:sp>
    </p:spTree>
    <p:extLst>
      <p:ext uri="{BB962C8B-B14F-4D97-AF65-F5344CB8AC3E}">
        <p14:creationId xmlns:p14="http://schemas.microsoft.com/office/powerpoint/2010/main" val="678611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ous-titre 2">
            <a:extLst>
              <a:ext uri="{FF2B5EF4-FFF2-40B4-BE49-F238E27FC236}">
                <a16:creationId xmlns:a16="http://schemas.microsoft.com/office/drawing/2014/main" id="{21E2A5C4-EFB0-26B2-0F90-0B6AAB92D897}"/>
              </a:ext>
            </a:extLst>
          </p:cNvPr>
          <p:cNvSpPr>
            <a:spLocks noGrp="1"/>
          </p:cNvSpPr>
          <p:nvPr>
            <p:ph type="subTitle" idx="1"/>
          </p:nvPr>
        </p:nvSpPr>
        <p:spPr>
          <a:xfrm>
            <a:off x="0" y="2691221"/>
            <a:ext cx="3810000" cy="640529"/>
          </a:xfrm>
        </p:spPr>
        <p:txBody>
          <a:bodyPr>
            <a:noAutofit/>
          </a:bodyPr>
          <a:lstStyle/>
          <a:p>
            <a:pPr>
              <a:spcBef>
                <a:spcPts val="0"/>
              </a:spcBef>
            </a:pPr>
            <a:r>
              <a:rPr lang="fr-CA" sz="3600">
                <a:solidFill>
                  <a:schemeClr val="bg1"/>
                </a:solidFill>
                <a:latin typeface="Playfair Medium" pitchFamily="2" charset="0"/>
                <a:ea typeface="Calibri"/>
                <a:cs typeface="Playfair Medium" pitchFamily="2" charset="0"/>
              </a:rPr>
              <a:t>L’objectif de ce webinaire</a:t>
            </a:r>
          </a:p>
        </p:txBody>
      </p:sp>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e 22">
            <a:extLst>
              <a:ext uri="{FF2B5EF4-FFF2-40B4-BE49-F238E27FC236}">
                <a16:creationId xmlns:a16="http://schemas.microsoft.com/office/drawing/2014/main" id="{4D628297-8EAA-9681-B9C6-B14C605273F4}"/>
              </a:ext>
            </a:extLst>
          </p:cNvPr>
          <p:cNvGrpSpPr/>
          <p:nvPr/>
        </p:nvGrpSpPr>
        <p:grpSpPr>
          <a:xfrm>
            <a:off x="0" y="-4536"/>
            <a:ext cx="3387377" cy="6027511"/>
            <a:chOff x="0" y="-4536"/>
            <a:chExt cx="3387377"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0" y="-4536"/>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0" y="2359431"/>
              <a:ext cx="2886075" cy="1574394"/>
            </a:xfrm>
            <a:prstGeom prst="rect">
              <a:avLst/>
            </a:prstGeom>
          </p:spPr>
          <p:txBody>
            <a:bodyPr vert="horz" lIns="91440" tIns="45720" rIns="91440" bIns="45720"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dirty="0">
                  <a:solidFill>
                    <a:srgbClr val="C2A77A"/>
                  </a:solidFill>
                  <a:latin typeface="Playfair Medium"/>
                  <a:ea typeface="Calibri"/>
                  <a:cs typeface="Playfair Medium" pitchFamily="2" charset="0"/>
                </a:rPr>
                <a:t>Objectifs</a:t>
              </a:r>
              <a:endParaRPr lang="fr-CA" sz="3600" dirty="0">
                <a:solidFill>
                  <a:srgbClr val="C2A77A"/>
                </a:solidFill>
                <a:latin typeface="Playfair Medium" pitchFamily="2" charset="0"/>
                <a:ea typeface="Calibri"/>
                <a:cs typeface="Playfair Medium" pitchFamily="2" charset="0"/>
              </a:endParaRPr>
            </a:p>
            <a:p>
              <a:pPr>
                <a:spcBef>
                  <a:spcPts val="0"/>
                </a:spcBef>
              </a:pPr>
              <a:r>
                <a:rPr lang="fr-CA" sz="3600" dirty="0">
                  <a:solidFill>
                    <a:srgbClr val="C2A77A"/>
                  </a:solidFill>
                  <a:latin typeface="Playfair Medium" pitchFamily="2" charset="0"/>
                  <a:ea typeface="Calibri"/>
                  <a:cs typeface="Playfair Medium" pitchFamily="2" charset="0"/>
                </a:rPr>
                <a:t>de ce</a:t>
              </a:r>
            </a:p>
            <a:p>
              <a:pPr>
                <a:spcBef>
                  <a:spcPts val="0"/>
                </a:spcBef>
              </a:pPr>
              <a:r>
                <a:rPr lang="fr-CA" sz="3600" dirty="0">
                  <a:solidFill>
                    <a:srgbClr val="C2A77A"/>
                  </a:solidFill>
                  <a:latin typeface="Playfair Medium" pitchFamily="2" charset="0"/>
                  <a:ea typeface="Calibri"/>
                  <a:cs typeface="Playfair Medium" pitchFamily="2" charset="0"/>
                </a:rPr>
                <a:t>document</a:t>
              </a:r>
            </a:p>
          </p:txBody>
        </p:sp>
        <p:pic>
          <p:nvPicPr>
            <p:cNvPr id="27" name="Picture 2">
              <a:extLst>
                <a:ext uri="{FF2B5EF4-FFF2-40B4-BE49-F238E27FC236}">
                  <a16:creationId xmlns:a16="http://schemas.microsoft.com/office/drawing/2014/main" id="{900B4206-1DB4-3907-95F5-D7019AE7872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E7E1196C-456A-3F71-47D5-E1DDC99C54C2}"/>
              </a:ext>
            </a:extLst>
          </p:cNvPr>
          <p:cNvSpPr txBox="1">
            <a:spLocks/>
          </p:cNvSpPr>
          <p:nvPr/>
        </p:nvSpPr>
        <p:spPr>
          <a:xfrm>
            <a:off x="3381645" y="2114045"/>
            <a:ext cx="7635912" cy="2687581"/>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342900" indent="-342900" algn="l">
              <a:buClr>
                <a:srgbClr val="C2A77A"/>
              </a:buClr>
              <a:buFont typeface="Wingdings" panose="05000000000000000000" pitchFamily="2" charset="2"/>
              <a:buChar char="ü"/>
            </a:pPr>
            <a:r>
              <a:rPr lang="fr-CA" sz="2400">
                <a:solidFill>
                  <a:schemeClr val="tx2"/>
                </a:solidFill>
                <a:latin typeface="Calibri"/>
                <a:ea typeface="Calibri"/>
                <a:cs typeface="Playfair Medium" pitchFamily="2" charset="0"/>
              </a:rPr>
              <a:t>Expliquer et clarifier le processus de mise en candidature</a:t>
            </a:r>
          </a:p>
          <a:p>
            <a:pPr marL="342900" indent="-342900" algn="l">
              <a:buClr>
                <a:srgbClr val="C2A77A"/>
              </a:buClr>
              <a:buFont typeface="Wingdings" panose="05000000000000000000" pitchFamily="2" charset="2"/>
              <a:buChar char="ü"/>
            </a:pPr>
            <a:endParaRPr lang="fr-CA" sz="2400">
              <a:solidFill>
                <a:schemeClr val="tx2"/>
              </a:solidFill>
              <a:latin typeface="Calibri"/>
              <a:ea typeface="Calibri"/>
              <a:cs typeface="Playfair Medium" pitchFamily="2" charset="0"/>
            </a:endParaRPr>
          </a:p>
          <a:p>
            <a:pPr marL="342900" indent="-342900" algn="l">
              <a:buClr>
                <a:srgbClr val="C2A77A"/>
              </a:buClr>
              <a:buFont typeface="Wingdings" panose="05000000000000000000" pitchFamily="2" charset="2"/>
              <a:buChar char="ü"/>
            </a:pPr>
            <a:r>
              <a:rPr lang="fr-CA" sz="2400">
                <a:solidFill>
                  <a:schemeClr val="tx2"/>
                </a:solidFill>
                <a:latin typeface="Calibri"/>
                <a:ea typeface="Calibri"/>
                <a:cs typeface="Playfair Medium" pitchFamily="2" charset="0"/>
              </a:rPr>
              <a:t>Optimiser les chances que vos candidats soient célébrés</a:t>
            </a:r>
          </a:p>
          <a:p>
            <a:pPr marL="342900" indent="-342900" algn="l">
              <a:buClr>
                <a:srgbClr val="C2A77A"/>
              </a:buClr>
              <a:buFont typeface="Wingdings" panose="05000000000000000000" pitchFamily="2" charset="2"/>
              <a:buChar char="ü"/>
            </a:pPr>
            <a:endParaRPr lang="fr-CA" sz="2400">
              <a:solidFill>
                <a:schemeClr val="tx2"/>
              </a:solidFill>
              <a:latin typeface="Calibri"/>
              <a:ea typeface="Calibri"/>
              <a:cs typeface="Playfair Medium" pitchFamily="2" charset="0"/>
            </a:endParaRPr>
          </a:p>
          <a:p>
            <a:pPr marL="342900" indent="-342900" algn="l">
              <a:buClr>
                <a:srgbClr val="C2A77A"/>
              </a:buClr>
              <a:buFont typeface="Wingdings" panose="05000000000000000000" pitchFamily="2" charset="2"/>
              <a:buChar char="ü"/>
            </a:pPr>
            <a:r>
              <a:rPr lang="fr-CA" sz="2400">
                <a:solidFill>
                  <a:schemeClr val="tx2"/>
                </a:solidFill>
                <a:latin typeface="Calibri"/>
                <a:ea typeface="Calibri"/>
                <a:cs typeface="Playfair Medium" pitchFamily="2" charset="0"/>
              </a:rPr>
              <a:t>Répondre à vos questions</a:t>
            </a:r>
          </a:p>
          <a:p>
            <a:pPr marL="342900" indent="-342900" algn="l">
              <a:buClr>
                <a:srgbClr val="C2A77A"/>
              </a:buClr>
              <a:buFont typeface="Wingdings" panose="05000000000000000000" pitchFamily="2" charset="2"/>
              <a:buChar char="ü"/>
            </a:pPr>
            <a:endParaRPr lang="fr-CA" sz="2400">
              <a:solidFill>
                <a:schemeClr val="tx2"/>
              </a:solidFill>
              <a:latin typeface="Playfair Medium" pitchFamily="2" charset="0"/>
              <a:cs typeface="Playfair Medium" pitchFamily="2" charset="0"/>
            </a:endParaRPr>
          </a:p>
        </p:txBody>
      </p:sp>
      <p:sp>
        <p:nvSpPr>
          <p:cNvPr id="4" name="ZoneTexte 3">
            <a:extLst>
              <a:ext uri="{FF2B5EF4-FFF2-40B4-BE49-F238E27FC236}">
                <a16:creationId xmlns:a16="http://schemas.microsoft.com/office/drawing/2014/main" id="{0776613C-92FA-0FA5-D72F-4989FF8944BD}"/>
              </a:ext>
            </a:extLst>
          </p:cNvPr>
          <p:cNvSpPr txBox="1"/>
          <p:nvPr/>
        </p:nvSpPr>
        <p:spPr>
          <a:xfrm>
            <a:off x="11270085" y="5758861"/>
            <a:ext cx="283126"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6</a:t>
            </a:r>
          </a:p>
        </p:txBody>
      </p:sp>
    </p:spTree>
    <p:extLst>
      <p:ext uri="{BB962C8B-B14F-4D97-AF65-F5344CB8AC3E}">
        <p14:creationId xmlns:p14="http://schemas.microsoft.com/office/powerpoint/2010/main" val="2792315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BAF04D5D-0D75-C5EA-FD29-7B447F28ED32}"/>
              </a:ext>
            </a:extLst>
          </p:cNvPr>
          <p:cNvSpPr txBox="1">
            <a:spLocks/>
          </p:cNvSpPr>
          <p:nvPr/>
        </p:nvSpPr>
        <p:spPr>
          <a:xfrm>
            <a:off x="3513594" y="1163038"/>
            <a:ext cx="6775798" cy="3892817"/>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342900" indent="-342900" algn="l">
              <a:spcBef>
                <a:spcPts val="877"/>
              </a:spcBef>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La Journée nationale de la philanthropie est </a:t>
            </a:r>
            <a:br>
              <a:rPr lang="fr-CA" sz="2400" dirty="0">
                <a:latin typeface="Calibri"/>
                <a:cs typeface="Playfair Medium" pitchFamily="2" charset="0"/>
              </a:rPr>
            </a:br>
            <a:r>
              <a:rPr lang="fr-CA" sz="2400" dirty="0">
                <a:solidFill>
                  <a:srgbClr val="133A62"/>
                </a:solidFill>
                <a:latin typeface="Calibri"/>
                <a:ea typeface="Calibri"/>
                <a:cs typeface="Playfair Medium" pitchFamily="2" charset="0"/>
              </a:rPr>
              <a:t>le </a:t>
            </a:r>
            <a:r>
              <a:rPr lang="fr-CA" sz="2400" b="1" dirty="0">
                <a:solidFill>
                  <a:srgbClr val="133A62"/>
                </a:solidFill>
                <a:latin typeface="Calibri"/>
                <a:ea typeface="Calibri"/>
                <a:cs typeface="Playfair Medium" pitchFamily="2" charset="0"/>
              </a:rPr>
              <a:t>15 novembre au Canada depuis 1986</a:t>
            </a:r>
            <a:r>
              <a:rPr lang="fr-CA" sz="2400" dirty="0">
                <a:solidFill>
                  <a:srgbClr val="133A62"/>
                </a:solidFill>
                <a:latin typeface="Calibri"/>
                <a:ea typeface="Calibri"/>
                <a:cs typeface="Playfair Medium" pitchFamily="2" charset="0"/>
              </a:rPr>
              <a:t>;</a:t>
            </a:r>
            <a:endParaRPr lang="fr-CA" sz="2100" dirty="0">
              <a:latin typeface="Calibri"/>
              <a:ea typeface="Calibri"/>
              <a:cs typeface="Calibri"/>
            </a:endParaRPr>
          </a:p>
          <a:p>
            <a:pPr algn="l">
              <a:buClr>
                <a:srgbClr val="C2A77A"/>
              </a:buClr>
            </a:pPr>
            <a:endParaRPr lang="fr-CA" sz="1500" dirty="0">
              <a:solidFill>
                <a:srgbClr val="133A62"/>
              </a:solidFill>
              <a:latin typeface="Calibri"/>
              <a:ea typeface="Calibri"/>
              <a:cs typeface="Playfair Medium" pitchFamily="2" charset="0"/>
            </a:endParaRPr>
          </a:p>
          <a:p>
            <a:pPr marL="342900" indent="-342900" algn="l">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Cette journée </a:t>
            </a:r>
            <a:r>
              <a:rPr lang="fr-CA" sz="2400" b="1" dirty="0">
                <a:solidFill>
                  <a:srgbClr val="133A62"/>
                </a:solidFill>
                <a:latin typeface="Calibri"/>
                <a:ea typeface="Calibri"/>
                <a:cs typeface="Playfair Medium" pitchFamily="2" charset="0"/>
              </a:rPr>
              <a:t>célèbre et récompense </a:t>
            </a:r>
            <a:r>
              <a:rPr lang="fr-CA" sz="2400" dirty="0">
                <a:solidFill>
                  <a:srgbClr val="133A62"/>
                </a:solidFill>
                <a:latin typeface="Calibri"/>
                <a:ea typeface="Calibri"/>
                <a:cs typeface="Playfair Medium" pitchFamily="2" charset="0"/>
              </a:rPr>
              <a:t>les contributions significatives </a:t>
            </a:r>
            <a:r>
              <a:rPr lang="fr-CA" sz="2400" b="1" dirty="0">
                <a:solidFill>
                  <a:srgbClr val="133A62"/>
                </a:solidFill>
                <a:latin typeface="Calibri"/>
                <a:ea typeface="Calibri"/>
                <a:cs typeface="Playfair Medium" pitchFamily="2" charset="0"/>
              </a:rPr>
              <a:t>des individus, entreprises et organismes </a:t>
            </a:r>
            <a:r>
              <a:rPr lang="fr-CA" sz="2400" dirty="0">
                <a:solidFill>
                  <a:srgbClr val="133A62"/>
                </a:solidFill>
                <a:latin typeface="Calibri"/>
                <a:ea typeface="Calibri"/>
                <a:cs typeface="Playfair Medium" pitchFamily="2" charset="0"/>
              </a:rPr>
              <a:t>à travers les </a:t>
            </a:r>
            <a:r>
              <a:rPr lang="fr-CA" sz="2400" b="1" dirty="0">
                <a:solidFill>
                  <a:srgbClr val="133A62"/>
                </a:solidFill>
                <a:latin typeface="Calibri"/>
                <a:ea typeface="Calibri"/>
                <a:cs typeface="Playfair Medium" pitchFamily="2" charset="0"/>
              </a:rPr>
              <a:t>Prix d'excellence en philanthropie</a:t>
            </a:r>
            <a:r>
              <a:rPr lang="fr-CA" sz="2400" dirty="0">
                <a:solidFill>
                  <a:srgbClr val="133A62"/>
                </a:solidFill>
                <a:latin typeface="Calibri"/>
                <a:ea typeface="Calibri"/>
                <a:cs typeface="Playfair Medium" pitchFamily="2" charset="0"/>
              </a:rPr>
              <a:t>;</a:t>
            </a:r>
          </a:p>
          <a:p>
            <a:pPr algn="l">
              <a:buClr>
                <a:srgbClr val="C2A77A"/>
              </a:buClr>
            </a:pPr>
            <a:endParaRPr lang="fr-CA" sz="1500" dirty="0">
              <a:solidFill>
                <a:srgbClr val="133A62"/>
              </a:solidFill>
              <a:latin typeface="Calibri"/>
              <a:ea typeface="Calibri"/>
              <a:cs typeface="Playfair Medium" pitchFamily="2" charset="0"/>
            </a:endParaRPr>
          </a:p>
          <a:p>
            <a:pPr marL="342900" indent="-342900" algn="l">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En 2026, l'événement aura lieu en soirée </a:t>
            </a:r>
            <a:br>
              <a:rPr lang="fr-CA" sz="2400" dirty="0">
                <a:latin typeface="Calibri"/>
                <a:cs typeface="Playfair Medium" pitchFamily="2" charset="0"/>
              </a:rPr>
            </a:br>
            <a:r>
              <a:rPr lang="fr-CA" sz="2400" b="1" dirty="0">
                <a:solidFill>
                  <a:srgbClr val="133A62"/>
                </a:solidFill>
                <a:latin typeface="Calibri"/>
                <a:ea typeface="Calibri"/>
                <a:cs typeface="Playfair Medium" pitchFamily="2" charset="0"/>
              </a:rPr>
              <a:t>le 11 novembre</a:t>
            </a:r>
            <a:r>
              <a:rPr lang="fr-CA" sz="2400" dirty="0">
                <a:solidFill>
                  <a:srgbClr val="133A62"/>
                </a:solidFill>
                <a:latin typeface="Calibri"/>
                <a:ea typeface="Calibri"/>
                <a:cs typeface="Playfair Medium" pitchFamily="2" charset="0"/>
              </a:rPr>
              <a:t> (lieu à confirmer).</a:t>
            </a:r>
          </a:p>
        </p:txBody>
      </p:sp>
      <p:grpSp>
        <p:nvGrpSpPr>
          <p:cNvPr id="8" name="Groupe 7">
            <a:extLst>
              <a:ext uri="{FF2B5EF4-FFF2-40B4-BE49-F238E27FC236}">
                <a16:creationId xmlns:a16="http://schemas.microsoft.com/office/drawing/2014/main" id="{ACF8DAEF-6F45-07B5-CAE9-8F163095DC88}"/>
              </a:ext>
            </a:extLst>
          </p:cNvPr>
          <p:cNvGrpSpPr/>
          <p:nvPr/>
        </p:nvGrpSpPr>
        <p:grpSpPr>
          <a:xfrm>
            <a:off x="-284157" y="-10809"/>
            <a:ext cx="3671534" cy="6033784"/>
            <a:chOff x="-284157" y="-10809"/>
            <a:chExt cx="3671534"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284157" y="-10809"/>
              <a:ext cx="3671534" cy="6027511"/>
              <a:chOff x="-931857" y="747939"/>
              <a:chExt cx="3671534"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931857" y="2658671"/>
                <a:ext cx="3498502" cy="2069438"/>
              </a:xfrm>
              <a:prstGeom prst="rect">
                <a:avLst/>
              </a:prstGeom>
            </p:spPr>
            <p:txBody>
              <a:bodyPr vert="horz" lIns="91440" tIns="45720" rIns="91440" bIns="45720"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dirty="0">
                    <a:solidFill>
                      <a:srgbClr val="C2A77A"/>
                    </a:solidFill>
                    <a:latin typeface="Playfair Medium" pitchFamily="2" charset="0"/>
                    <a:ea typeface="Calibri"/>
                    <a:cs typeface="Playfair Medium" pitchFamily="2" charset="0"/>
                  </a:rPr>
                  <a:t>Journée</a:t>
                </a:r>
              </a:p>
              <a:p>
                <a:pPr>
                  <a:spcBef>
                    <a:spcPts val="0"/>
                  </a:spcBef>
                </a:pPr>
                <a:r>
                  <a:rPr lang="fr-CA" sz="3600" dirty="0">
                    <a:solidFill>
                      <a:srgbClr val="C2A77A"/>
                    </a:solidFill>
                    <a:latin typeface="Playfair Medium"/>
                    <a:ea typeface="Calibri"/>
                    <a:cs typeface="Playfair Medium" pitchFamily="2" charset="0"/>
                  </a:rPr>
                  <a:t>nationale</a:t>
                </a:r>
                <a:endParaRPr lang="fr-CA" sz="3600" dirty="0">
                  <a:solidFill>
                    <a:srgbClr val="C2A77A"/>
                  </a:solidFill>
                  <a:latin typeface="Playfair Medium" pitchFamily="2" charset="0"/>
                  <a:ea typeface="Calibri"/>
                  <a:cs typeface="Playfair Medium" pitchFamily="2" charset="0"/>
                </a:endParaRPr>
              </a:p>
              <a:p>
                <a:pPr>
                  <a:spcBef>
                    <a:spcPts val="0"/>
                  </a:spcBef>
                </a:pPr>
                <a:r>
                  <a:rPr lang="fr-CA" sz="3600" dirty="0">
                    <a:solidFill>
                      <a:srgbClr val="C2A77A"/>
                    </a:solidFill>
                    <a:latin typeface="Playfair Medium" pitchFamily="2" charset="0"/>
                    <a:ea typeface="Calibri"/>
                    <a:cs typeface="Playfair Medium" pitchFamily="2" charset="0"/>
                  </a:rPr>
                  <a:t>de la</a:t>
                </a:r>
              </a:p>
              <a:p>
                <a:pPr>
                  <a:spcBef>
                    <a:spcPts val="0"/>
                  </a:spcBef>
                </a:pPr>
                <a:r>
                  <a:rPr lang="fr-CA" sz="3600" dirty="0">
                    <a:solidFill>
                      <a:srgbClr val="C2A77A"/>
                    </a:solidFill>
                    <a:latin typeface="Playfair Medium"/>
                    <a:ea typeface="Calibri"/>
                    <a:cs typeface="Playfair Medium" pitchFamily="2" charset="0"/>
                  </a:rPr>
                  <a:t>philanthropie</a:t>
                </a:r>
                <a:endParaRPr lang="fr-CA" sz="3600" dirty="0">
                  <a:solidFill>
                    <a:srgbClr val="C2A77A"/>
                  </a:solidFill>
                  <a:latin typeface="Playfair Medium" pitchFamily="2" charset="0"/>
                  <a:ea typeface="Calibri"/>
                  <a:cs typeface="Playfair Medium" pitchFamily="2" charset="0"/>
                </a:endParaRP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ZoneTexte 3">
            <a:extLst>
              <a:ext uri="{FF2B5EF4-FFF2-40B4-BE49-F238E27FC236}">
                <a16:creationId xmlns:a16="http://schemas.microsoft.com/office/drawing/2014/main" id="{00D62525-8BFE-D1D6-F2EF-96E6CF156A93}"/>
              </a:ext>
            </a:extLst>
          </p:cNvPr>
          <p:cNvSpPr txBox="1"/>
          <p:nvPr/>
        </p:nvSpPr>
        <p:spPr>
          <a:xfrm>
            <a:off x="11270085" y="5758861"/>
            <a:ext cx="283126"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7</a:t>
            </a:r>
          </a:p>
        </p:txBody>
      </p:sp>
    </p:spTree>
    <p:extLst>
      <p:ext uri="{BB962C8B-B14F-4D97-AF65-F5344CB8AC3E}">
        <p14:creationId xmlns:p14="http://schemas.microsoft.com/office/powerpoint/2010/main" val="2081350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BAF04D5D-0D75-C5EA-FD29-7B447F28ED32}"/>
              </a:ext>
            </a:extLst>
          </p:cNvPr>
          <p:cNvSpPr txBox="1">
            <a:spLocks/>
          </p:cNvSpPr>
          <p:nvPr/>
        </p:nvSpPr>
        <p:spPr>
          <a:xfrm>
            <a:off x="3036843" y="1504178"/>
            <a:ext cx="6883748" cy="3302582"/>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990600" indent="-342900" algn="l">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474 membres au Québec;</a:t>
            </a:r>
            <a:endParaRPr lang="fr-FR" sz="2400">
              <a:latin typeface="Calibri"/>
              <a:ea typeface="Calibri"/>
              <a:cs typeface="Calibri"/>
            </a:endParaRPr>
          </a:p>
          <a:p>
            <a:pPr marL="990600" indent="-342900" algn="l">
              <a:buClr>
                <a:srgbClr val="C2A77A"/>
              </a:buClr>
            </a:pPr>
            <a:endParaRPr lang="fr-FR" sz="2400">
              <a:solidFill>
                <a:srgbClr val="133A62"/>
              </a:solidFill>
              <a:latin typeface="Calibri"/>
              <a:ea typeface="Calibri"/>
              <a:cs typeface="Playfair Medium" pitchFamily="2" charset="0"/>
            </a:endParaRPr>
          </a:p>
          <a:p>
            <a:pPr marL="990600" indent="-342900" algn="l">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Plus de 3 000 membres au Canada;</a:t>
            </a:r>
          </a:p>
          <a:p>
            <a:pPr marL="990600" indent="-342900" algn="l">
              <a:buClr>
                <a:srgbClr val="C2A77A"/>
              </a:buClr>
            </a:pPr>
            <a:endParaRPr lang="fr-CA" sz="2400">
              <a:solidFill>
                <a:srgbClr val="133A62"/>
              </a:solidFill>
              <a:latin typeface="Calibri"/>
              <a:ea typeface="Calibri"/>
              <a:cs typeface="Playfair Medium" pitchFamily="2" charset="0"/>
            </a:endParaRPr>
          </a:p>
          <a:p>
            <a:pPr marL="990600" indent="-342900" algn="l">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26 000 membres à l’international;</a:t>
            </a:r>
          </a:p>
          <a:p>
            <a:pPr marL="990600" indent="-342900" algn="l">
              <a:buClr>
                <a:srgbClr val="C2A77A"/>
              </a:buClr>
            </a:pPr>
            <a:endParaRPr lang="fr-CA" sz="2400">
              <a:solidFill>
                <a:srgbClr val="133A62"/>
              </a:solidFill>
              <a:latin typeface="Calibri"/>
              <a:ea typeface="Calibri"/>
              <a:cs typeface="Playfair Medium" pitchFamily="2" charset="0"/>
            </a:endParaRPr>
          </a:p>
          <a:p>
            <a:pPr marL="990600" indent="-342900" algn="l">
              <a:buClr>
                <a:srgbClr val="C2A77A"/>
              </a:buClr>
              <a:buFont typeface="Wingdings" panose="05000000000000000000" pitchFamily="2" charset="2"/>
              <a:buChar char="ü"/>
            </a:pPr>
            <a:r>
              <a:rPr lang="fr-CA" sz="2400">
                <a:solidFill>
                  <a:srgbClr val="133A62"/>
                </a:solidFill>
                <a:latin typeface="Calibri"/>
                <a:ea typeface="Calibri"/>
                <a:cs typeface="Playfair Medium" pitchFamily="2" charset="0"/>
              </a:rPr>
              <a:t>Au Québec, 21 administrateurs et administratrices + nos gestionnaires.</a:t>
            </a:r>
          </a:p>
        </p:txBody>
      </p:sp>
      <p:grpSp>
        <p:nvGrpSpPr>
          <p:cNvPr id="8" name="Groupe 7">
            <a:extLst>
              <a:ext uri="{FF2B5EF4-FFF2-40B4-BE49-F238E27FC236}">
                <a16:creationId xmlns:a16="http://schemas.microsoft.com/office/drawing/2014/main" id="{ACF8DAEF-6F45-07B5-CAE9-8F163095DC88}"/>
              </a:ext>
            </a:extLst>
          </p:cNvPr>
          <p:cNvGrpSpPr/>
          <p:nvPr/>
        </p:nvGrpSpPr>
        <p:grpSpPr>
          <a:xfrm>
            <a:off x="-357092" y="-10809"/>
            <a:ext cx="3744469" cy="6033784"/>
            <a:chOff x="-357092" y="-10809"/>
            <a:chExt cx="3744469"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357092" y="-10809"/>
              <a:ext cx="3744469" cy="6027511"/>
              <a:chOff x="-1004792" y="747939"/>
              <a:chExt cx="3744469"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1004792" y="3058110"/>
                <a:ext cx="3498502" cy="1175929"/>
              </a:xfrm>
              <a:prstGeom prst="rect">
                <a:avLst/>
              </a:prstGeom>
            </p:spPr>
            <p:txBody>
              <a:bodyPr vert="horz" lIns="91440" tIns="45720" rIns="91440" bIns="45720"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À propos de</a:t>
                </a:r>
              </a:p>
              <a:p>
                <a:pPr>
                  <a:spcBef>
                    <a:spcPts val="0"/>
                  </a:spcBef>
                </a:pPr>
                <a:r>
                  <a:rPr lang="fr-CA" sz="3600">
                    <a:solidFill>
                      <a:srgbClr val="C2A77A"/>
                    </a:solidFill>
                    <a:latin typeface="Playfair Medium"/>
                    <a:ea typeface="Calibri"/>
                    <a:cs typeface="Playfair Medium" pitchFamily="2" charset="0"/>
                  </a:rPr>
                  <a:t>L’AFP</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ZoneTexte 3">
            <a:extLst>
              <a:ext uri="{FF2B5EF4-FFF2-40B4-BE49-F238E27FC236}">
                <a16:creationId xmlns:a16="http://schemas.microsoft.com/office/drawing/2014/main" id="{69A7EAF2-DF1D-85F7-53A6-183DF581AE10}"/>
              </a:ext>
            </a:extLst>
          </p:cNvPr>
          <p:cNvSpPr txBox="1"/>
          <p:nvPr/>
        </p:nvSpPr>
        <p:spPr>
          <a:xfrm>
            <a:off x="11270085" y="5758861"/>
            <a:ext cx="283126"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8</a:t>
            </a:r>
          </a:p>
        </p:txBody>
      </p:sp>
    </p:spTree>
    <p:extLst>
      <p:ext uri="{BB962C8B-B14F-4D97-AF65-F5344CB8AC3E}">
        <p14:creationId xmlns:p14="http://schemas.microsoft.com/office/powerpoint/2010/main" val="1145568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BAF04D5D-0D75-C5EA-FD29-7B447F28ED32}"/>
              </a:ext>
            </a:extLst>
          </p:cNvPr>
          <p:cNvSpPr txBox="1">
            <a:spLocks/>
          </p:cNvSpPr>
          <p:nvPr/>
        </p:nvSpPr>
        <p:spPr>
          <a:xfrm>
            <a:off x="3344451" y="537971"/>
            <a:ext cx="8060017" cy="5113394"/>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342900" indent="-342900" algn="l">
              <a:buClr>
                <a:srgbClr val="C2A77A"/>
              </a:buClr>
              <a:buFont typeface="Wingdings" panose="05000000000000000000" pitchFamily="2" charset="2"/>
              <a:buChar char="ü"/>
            </a:pPr>
            <a:r>
              <a:rPr lang="fr-CA" sz="2400" b="1" dirty="0">
                <a:solidFill>
                  <a:srgbClr val="133A62"/>
                </a:solidFill>
                <a:latin typeface="Calibri"/>
                <a:ea typeface="Calibri"/>
                <a:cs typeface="Playfair Medium" pitchFamily="2" charset="0"/>
              </a:rPr>
              <a:t>L’AFP célèbre:</a:t>
            </a:r>
          </a:p>
          <a:p>
            <a:pPr marL="901700" indent="-342900" algn="l">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Leadership exceptionnel en philanthropie</a:t>
            </a:r>
          </a:p>
          <a:p>
            <a:pPr marL="901700" indent="-342900" algn="l">
              <a:spcBef>
                <a:spcPts val="877"/>
              </a:spcBef>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Reconnaissance</a:t>
            </a:r>
            <a:endParaRPr lang="fr-CA" sz="2100" dirty="0">
              <a:latin typeface="Calibri"/>
              <a:ea typeface="Calibri"/>
              <a:cs typeface="Calibri"/>
            </a:endParaRPr>
          </a:p>
          <a:p>
            <a:pPr marL="901700" indent="-342900" algn="l">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Générosité</a:t>
            </a:r>
          </a:p>
          <a:p>
            <a:pPr marL="901700" indent="-342900" algn="l">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Engagement</a:t>
            </a:r>
          </a:p>
          <a:p>
            <a:pPr algn="l">
              <a:buClr>
                <a:srgbClr val="C2A77A"/>
              </a:buClr>
            </a:pPr>
            <a:endParaRPr lang="fr-CA" sz="1500" dirty="0">
              <a:solidFill>
                <a:srgbClr val="133A62"/>
              </a:solidFill>
              <a:latin typeface="Calibri"/>
              <a:ea typeface="Calibri"/>
              <a:cs typeface="Playfair Medium" pitchFamily="2" charset="0"/>
            </a:endParaRPr>
          </a:p>
          <a:p>
            <a:pPr marL="342900" indent="-342900" algn="l">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Depuis </a:t>
            </a:r>
            <a:r>
              <a:rPr lang="fr-CA" sz="2400" b="1" dirty="0">
                <a:solidFill>
                  <a:srgbClr val="133A62"/>
                </a:solidFill>
                <a:latin typeface="Calibri"/>
                <a:ea typeface="Calibri"/>
                <a:cs typeface="Playfair Medium" pitchFamily="2" charset="0"/>
              </a:rPr>
              <a:t>20 ans</a:t>
            </a:r>
            <a:r>
              <a:rPr lang="fr-CA" sz="2400" dirty="0">
                <a:solidFill>
                  <a:srgbClr val="133A62"/>
                </a:solidFill>
                <a:latin typeface="Calibri"/>
                <a:ea typeface="Calibri"/>
                <a:cs typeface="Playfair Medium" pitchFamily="2" charset="0"/>
              </a:rPr>
              <a:t>, </a:t>
            </a:r>
            <a:r>
              <a:rPr lang="fr-CA" sz="2400" b="1" dirty="0">
                <a:solidFill>
                  <a:srgbClr val="133A62"/>
                </a:solidFill>
                <a:latin typeface="Calibri"/>
                <a:ea typeface="Calibri"/>
                <a:cs typeface="Playfair Medium" pitchFamily="2" charset="0"/>
              </a:rPr>
              <a:t>des centaines </a:t>
            </a:r>
            <a:r>
              <a:rPr lang="fr-CA" sz="2400" dirty="0">
                <a:solidFill>
                  <a:srgbClr val="133A62"/>
                </a:solidFill>
                <a:latin typeface="Calibri"/>
                <a:ea typeface="Calibri"/>
                <a:cs typeface="Playfair Medium" pitchFamily="2" charset="0"/>
              </a:rPr>
              <a:t>de personnes ont été célébrées</a:t>
            </a:r>
          </a:p>
          <a:p>
            <a:pPr algn="l">
              <a:buClr>
                <a:srgbClr val="C2A77A"/>
              </a:buClr>
            </a:pPr>
            <a:endParaRPr lang="fr-CA" sz="1500" dirty="0">
              <a:solidFill>
                <a:srgbClr val="133A62"/>
              </a:solidFill>
              <a:latin typeface="Calibri"/>
              <a:ea typeface="Calibri"/>
              <a:cs typeface="Playfair Medium" pitchFamily="2" charset="0"/>
            </a:endParaRPr>
          </a:p>
          <a:p>
            <a:pPr marL="342900" indent="-342900" algn="l">
              <a:buClr>
                <a:srgbClr val="C2A77A"/>
              </a:buClr>
              <a:buFont typeface="Wingdings" panose="05000000000000000000" pitchFamily="2" charset="2"/>
              <a:buChar char="ü"/>
            </a:pPr>
            <a:r>
              <a:rPr lang="fr-CA" sz="2400" dirty="0">
                <a:solidFill>
                  <a:srgbClr val="133A62"/>
                </a:solidFill>
                <a:latin typeface="Calibri"/>
                <a:ea typeface="Calibri"/>
                <a:cs typeface="Playfair Medium" pitchFamily="2" charset="0"/>
              </a:rPr>
              <a:t>Les lauréats et jurés des éditions 2016 à 2025 : </a:t>
            </a:r>
            <a:br>
              <a:rPr lang="fr-CA" sz="2400" dirty="0">
                <a:latin typeface="Calibri"/>
                <a:cs typeface="Playfair Medium" pitchFamily="2" charset="0"/>
              </a:rPr>
            </a:br>
            <a:r>
              <a:rPr lang="fr-CA" sz="2000" i="1" u="sng" dirty="0">
                <a:solidFill>
                  <a:srgbClr val="133A62"/>
                </a:solidFill>
                <a:latin typeface="Calibri"/>
                <a:ea typeface="Calibri"/>
                <a:cs typeface="Playfair Medium" pitchFamily="2" charset="0"/>
              </a:rPr>
              <a:t>afpquebec.ca / Journée nationale de la philanthropie / Archives</a:t>
            </a:r>
          </a:p>
        </p:txBody>
      </p:sp>
      <p:grpSp>
        <p:nvGrpSpPr>
          <p:cNvPr id="8" name="Groupe 7">
            <a:extLst>
              <a:ext uri="{FF2B5EF4-FFF2-40B4-BE49-F238E27FC236}">
                <a16:creationId xmlns:a16="http://schemas.microsoft.com/office/drawing/2014/main" id="{ACF8DAEF-6F45-07B5-CAE9-8F163095DC88}"/>
              </a:ext>
            </a:extLst>
          </p:cNvPr>
          <p:cNvGrpSpPr/>
          <p:nvPr/>
        </p:nvGrpSpPr>
        <p:grpSpPr>
          <a:xfrm>
            <a:off x="-318992" y="-10809"/>
            <a:ext cx="3706369" cy="6033784"/>
            <a:chOff x="-318992" y="-10809"/>
            <a:chExt cx="3706369"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318992" y="-10809"/>
              <a:ext cx="3706369" cy="6027511"/>
              <a:chOff x="-966692" y="747939"/>
              <a:chExt cx="3706369"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966692" y="2606120"/>
                <a:ext cx="3498502" cy="2069438"/>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Les Prix</a:t>
                </a:r>
              </a:p>
              <a:p>
                <a:pPr>
                  <a:spcBef>
                    <a:spcPts val="0"/>
                  </a:spcBef>
                </a:pPr>
                <a:r>
                  <a:rPr lang="fr-CA" sz="3600">
                    <a:solidFill>
                      <a:srgbClr val="C2A77A"/>
                    </a:solidFill>
                    <a:latin typeface="Playfair Medium" pitchFamily="2" charset="0"/>
                    <a:ea typeface="Calibri"/>
                    <a:cs typeface="Playfair Medium" pitchFamily="2" charset="0"/>
                  </a:rPr>
                  <a:t>d’excellence</a:t>
                </a:r>
              </a:p>
              <a:p>
                <a:pPr>
                  <a:spcBef>
                    <a:spcPts val="0"/>
                  </a:spcBef>
                </a:pPr>
                <a:r>
                  <a:rPr lang="fr-CA" sz="3600">
                    <a:solidFill>
                      <a:srgbClr val="C2A77A"/>
                    </a:solidFill>
                    <a:latin typeface="Playfair Medium" pitchFamily="2" charset="0"/>
                    <a:ea typeface="Calibri"/>
                    <a:cs typeface="Playfair Medium" pitchFamily="2" charset="0"/>
                  </a:rPr>
                  <a:t>en</a:t>
                </a:r>
              </a:p>
              <a:p>
                <a:pPr>
                  <a:spcBef>
                    <a:spcPts val="0"/>
                  </a:spcBef>
                </a:pPr>
                <a:r>
                  <a:rPr lang="fr-CA" sz="3600">
                    <a:solidFill>
                      <a:srgbClr val="C2A77A"/>
                    </a:solidFill>
                    <a:latin typeface="Playfair Medium" pitchFamily="2" charset="0"/>
                    <a:ea typeface="Calibri"/>
                    <a:cs typeface="Playfair Medium" pitchFamily="2" charset="0"/>
                  </a:rPr>
                  <a:t>philanthropie</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ZoneTexte 3">
            <a:extLst>
              <a:ext uri="{FF2B5EF4-FFF2-40B4-BE49-F238E27FC236}">
                <a16:creationId xmlns:a16="http://schemas.microsoft.com/office/drawing/2014/main" id="{A061A914-5AC2-0387-CCCD-889B2621F2EE}"/>
              </a:ext>
            </a:extLst>
          </p:cNvPr>
          <p:cNvSpPr txBox="1"/>
          <p:nvPr/>
        </p:nvSpPr>
        <p:spPr>
          <a:xfrm>
            <a:off x="11270085" y="5758861"/>
            <a:ext cx="283126"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9</a:t>
            </a:r>
          </a:p>
        </p:txBody>
      </p:sp>
    </p:spTree>
    <p:extLst>
      <p:ext uri="{BB962C8B-B14F-4D97-AF65-F5344CB8AC3E}">
        <p14:creationId xmlns:p14="http://schemas.microsoft.com/office/powerpoint/2010/main" val="2942654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8" descr="Feuille De Palmier Or Vectores, Ilustraciones y Gráficos - 123RF">
            <a:extLst>
              <a:ext uri="{FF2B5EF4-FFF2-40B4-BE49-F238E27FC236}">
                <a16:creationId xmlns:a16="http://schemas.microsoft.com/office/drawing/2014/main" id="{6D613A08-2206-0934-FD19-ADD434E7E3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049" b="41239"/>
          <a:stretch/>
        </p:blipFill>
        <p:spPr bwMode="auto">
          <a:xfrm rot="10800000">
            <a:off x="9447718" y="3609981"/>
            <a:ext cx="2098170" cy="240672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293592" y="-10809"/>
            <a:ext cx="3680969" cy="6033784"/>
            <a:chOff x="-293592" y="-10809"/>
            <a:chExt cx="3680969"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293592" y="-10809"/>
              <a:ext cx="3680969" cy="6027511"/>
              <a:chOff x="-941292" y="747939"/>
              <a:chExt cx="3680969"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941292" y="3408548"/>
                <a:ext cx="3498502" cy="1607305"/>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Les critères</a:t>
                </a:r>
              </a:p>
              <a:p>
                <a:pPr>
                  <a:spcBef>
                    <a:spcPts val="0"/>
                  </a:spcBef>
                </a:pPr>
                <a:r>
                  <a:rPr lang="fr-CA" sz="3600">
                    <a:solidFill>
                      <a:srgbClr val="C2A77A"/>
                    </a:solidFill>
                    <a:latin typeface="Playfair Medium" pitchFamily="2" charset="0"/>
                    <a:ea typeface="Calibri"/>
                    <a:cs typeface="Playfair Medium" pitchFamily="2" charset="0"/>
                  </a:rPr>
                  <a:t>d’éligibilité</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4" name="Tableau 3">
            <a:extLst>
              <a:ext uri="{FF2B5EF4-FFF2-40B4-BE49-F238E27FC236}">
                <a16:creationId xmlns:a16="http://schemas.microsoft.com/office/drawing/2014/main" id="{02F4F55F-E14C-57D9-31A6-918C1A585A89}"/>
              </a:ext>
            </a:extLst>
          </p:cNvPr>
          <p:cNvGraphicFramePr>
            <a:graphicFrameLocks noGrp="1"/>
          </p:cNvGraphicFramePr>
          <p:nvPr>
            <p:extLst>
              <p:ext uri="{D42A27DB-BD31-4B8C-83A1-F6EECF244321}">
                <p14:modId xmlns:p14="http://schemas.microsoft.com/office/powerpoint/2010/main" val="1466453649"/>
              </p:ext>
            </p:extLst>
          </p:nvPr>
        </p:nvGraphicFramePr>
        <p:xfrm>
          <a:off x="3390316" y="649241"/>
          <a:ext cx="7766398" cy="3207243"/>
        </p:xfrm>
        <a:graphic>
          <a:graphicData uri="http://schemas.openxmlformats.org/drawingml/2006/table">
            <a:tbl>
              <a:tblPr firstRow="1" bandRow="1">
                <a:tableStyleId>{69012ECD-51FC-41F1-AA8D-1B2483CD663E}</a:tableStyleId>
              </a:tblPr>
              <a:tblGrid>
                <a:gridCol w="4045298">
                  <a:extLst>
                    <a:ext uri="{9D8B030D-6E8A-4147-A177-3AD203B41FA5}">
                      <a16:colId xmlns:a16="http://schemas.microsoft.com/office/drawing/2014/main" val="4276298405"/>
                    </a:ext>
                  </a:extLst>
                </a:gridCol>
                <a:gridCol w="3721100">
                  <a:extLst>
                    <a:ext uri="{9D8B030D-6E8A-4147-A177-3AD203B41FA5}">
                      <a16:colId xmlns:a16="http://schemas.microsoft.com/office/drawing/2014/main" val="320874490"/>
                    </a:ext>
                  </a:extLst>
                </a:gridCol>
              </a:tblGrid>
              <a:tr h="447290">
                <a:tc>
                  <a:txBody>
                    <a:bodyPr/>
                    <a:lstStyle/>
                    <a:p>
                      <a:pPr marL="0" marR="0" lvl="0" indent="0" algn="ctr" defTabSz="803026" rtl="0" eaLnBrk="1" fontAlgn="auto" latinLnBrk="0" hangingPunct="1">
                        <a:lnSpc>
                          <a:spcPct val="100000"/>
                        </a:lnSpc>
                        <a:spcBef>
                          <a:spcPts val="0"/>
                        </a:spcBef>
                        <a:spcAft>
                          <a:spcPts val="0"/>
                        </a:spcAft>
                        <a:buClrTx/>
                        <a:buSzTx/>
                        <a:buFontTx/>
                        <a:buNone/>
                        <a:tabLst/>
                        <a:defRPr/>
                      </a:pPr>
                      <a:r>
                        <a:rPr lang="fr-CA" sz="2000" b="1">
                          <a:solidFill>
                            <a:srgbClr val="133A62"/>
                          </a:solidFill>
                          <a:latin typeface="Calibri"/>
                        </a:rPr>
                        <a:t>La </a:t>
                      </a:r>
                      <a:r>
                        <a:rPr lang="fr-CA" sz="2000" b="1" u="sng">
                          <a:solidFill>
                            <a:srgbClr val="133A62"/>
                          </a:solidFill>
                          <a:latin typeface="Calibri"/>
                        </a:rPr>
                        <a:t>personne</a:t>
                      </a:r>
                      <a:r>
                        <a:rPr lang="fr-CA" sz="2000" b="1">
                          <a:solidFill>
                            <a:srgbClr val="133A62"/>
                          </a:solidFill>
                          <a:latin typeface="Calibri"/>
                        </a:rPr>
                        <a:t> candidate doit être:</a:t>
                      </a:r>
                    </a:p>
                  </a:txBody>
                  <a:tcPr>
                    <a:lnR w="9525" cap="flat" cmpd="sng" algn="ctr">
                      <a:solidFill>
                        <a:srgbClr val="C2A77A"/>
                      </a:solidFill>
                      <a:prstDash val="solid"/>
                      <a:round/>
                      <a:headEnd type="none" w="med" len="med"/>
                      <a:tailEnd type="none" w="med" len="med"/>
                    </a:lnR>
                    <a:lnB w="9525" cap="flat" cmpd="sng" algn="ctr">
                      <a:solidFill>
                        <a:srgbClr val="C2A77A"/>
                      </a:solidFill>
                      <a:prstDash val="solid"/>
                      <a:round/>
                      <a:headEnd type="none" w="med" len="med"/>
                      <a:tailEnd type="none" w="med" len="med"/>
                    </a:lnB>
                    <a:noFill/>
                  </a:tcPr>
                </a:tc>
                <a:tc>
                  <a:txBody>
                    <a:bodyPr/>
                    <a:lstStyle/>
                    <a:p>
                      <a:pPr marL="0" marR="0" lvl="0" indent="0" algn="ctr" defTabSz="803026" rtl="0" eaLnBrk="1" fontAlgn="auto" latinLnBrk="0" hangingPunct="1">
                        <a:lnSpc>
                          <a:spcPct val="100000"/>
                        </a:lnSpc>
                        <a:spcBef>
                          <a:spcPts val="0"/>
                        </a:spcBef>
                        <a:spcAft>
                          <a:spcPts val="0"/>
                        </a:spcAft>
                        <a:buClrTx/>
                        <a:buSzTx/>
                        <a:buFontTx/>
                        <a:buNone/>
                        <a:tabLst/>
                        <a:defRPr/>
                      </a:pPr>
                      <a:r>
                        <a:rPr lang="fr-CA" sz="2000" b="1">
                          <a:solidFill>
                            <a:srgbClr val="133A62"/>
                          </a:solidFill>
                          <a:latin typeface="Calibri"/>
                        </a:rPr>
                        <a:t>L’</a:t>
                      </a:r>
                      <a:r>
                        <a:rPr lang="fr-CA" sz="2000" b="1" u="sng">
                          <a:solidFill>
                            <a:srgbClr val="133A62"/>
                          </a:solidFill>
                          <a:latin typeface="Calibri"/>
                        </a:rPr>
                        <a:t>entreprise</a:t>
                      </a:r>
                      <a:r>
                        <a:rPr lang="fr-CA" sz="2000" b="1">
                          <a:solidFill>
                            <a:srgbClr val="133A62"/>
                          </a:solidFill>
                          <a:latin typeface="Calibri"/>
                        </a:rPr>
                        <a:t> candidate:</a:t>
                      </a:r>
                    </a:p>
                  </a:txBody>
                  <a:tcPr>
                    <a:lnL w="9525" cap="flat" cmpd="sng" algn="ctr">
                      <a:solidFill>
                        <a:srgbClr val="C2A77A"/>
                      </a:solidFill>
                      <a:prstDash val="solid"/>
                      <a:round/>
                      <a:headEnd type="none" w="med" len="med"/>
                      <a:tailEnd type="none" w="med" len="med"/>
                    </a:lnL>
                    <a:lnB w="9525" cap="flat" cmpd="sng" algn="ctr">
                      <a:solidFill>
                        <a:srgbClr val="C2A77A"/>
                      </a:solidFill>
                      <a:prstDash val="solid"/>
                      <a:round/>
                      <a:headEnd type="none" w="med" len="med"/>
                      <a:tailEnd type="none" w="med" len="med"/>
                    </a:lnB>
                    <a:noFill/>
                  </a:tcPr>
                </a:tc>
                <a:extLst>
                  <a:ext uri="{0D108BD9-81ED-4DB2-BD59-A6C34878D82A}">
                    <a16:rowId xmlns:a16="http://schemas.microsoft.com/office/drawing/2014/main" val="3169810441"/>
                  </a:ext>
                </a:extLst>
              </a:tr>
              <a:tr h="1754113">
                <a:tc>
                  <a:txBody>
                    <a:bodyPr/>
                    <a:lstStyle/>
                    <a:p>
                      <a:pPr marL="342900" indent="-342900" algn="l">
                        <a:buClr>
                          <a:srgbClr val="C2A77A"/>
                        </a:buClr>
                        <a:buFont typeface="Wingdings" panose="05000000000000000000" pitchFamily="2" charset="2"/>
                        <a:buChar char="ü"/>
                      </a:pPr>
                      <a:r>
                        <a:rPr lang="fr-CA" sz="2000">
                          <a:solidFill>
                            <a:srgbClr val="133A62"/>
                          </a:solidFill>
                          <a:latin typeface="Calibri"/>
                        </a:rPr>
                        <a:t>de citoyenneté canadienne</a:t>
                      </a:r>
                    </a:p>
                    <a:p>
                      <a:pPr marL="342900" indent="-342900" algn="l">
                        <a:buClr>
                          <a:srgbClr val="C2A77A"/>
                        </a:buClr>
                        <a:buFont typeface="Wingdings" panose="05000000000000000000" pitchFamily="2" charset="2"/>
                        <a:buChar char="ü"/>
                      </a:pPr>
                      <a:r>
                        <a:rPr lang="fr-CA" sz="2000">
                          <a:solidFill>
                            <a:srgbClr val="133A62"/>
                          </a:solidFill>
                          <a:latin typeface="Calibri"/>
                        </a:rPr>
                        <a:t>avoir sa résidence permanente</a:t>
                      </a:r>
                    </a:p>
                    <a:p>
                      <a:pPr marL="342900" indent="-342900" algn="l">
                        <a:buClr>
                          <a:srgbClr val="C2A77A"/>
                        </a:buClr>
                        <a:buFont typeface="Wingdings" panose="05000000000000000000" pitchFamily="2" charset="2"/>
                        <a:buChar char="ü"/>
                      </a:pPr>
                      <a:r>
                        <a:rPr lang="fr-CA" sz="2000">
                          <a:solidFill>
                            <a:srgbClr val="133A62"/>
                          </a:solidFill>
                          <a:latin typeface="Calibri"/>
                        </a:rPr>
                        <a:t>détentrice du Certificat de sélection du Québec (CSQ)</a:t>
                      </a:r>
                    </a:p>
                  </a:txBody>
                  <a:tcPr>
                    <a:lnR w="9525" cap="flat" cmpd="sng" algn="ctr">
                      <a:solidFill>
                        <a:srgbClr val="C2A77A"/>
                      </a:solidFill>
                      <a:prstDash val="solid"/>
                      <a:round/>
                      <a:headEnd type="none" w="med" len="med"/>
                      <a:tailEnd type="none" w="med" len="med"/>
                    </a:lnR>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tc>
                  <a:txBody>
                    <a:bodyPr/>
                    <a:lstStyle/>
                    <a:p>
                      <a:pPr marL="342900" indent="-342900" algn="l">
                        <a:buClr>
                          <a:srgbClr val="C2A77A"/>
                        </a:buClr>
                        <a:buFont typeface="Wingdings" panose="05000000000000000000" pitchFamily="2" charset="2"/>
                        <a:buChar char="ü"/>
                      </a:pPr>
                      <a:r>
                        <a:rPr lang="fr-CA" sz="2000">
                          <a:solidFill>
                            <a:srgbClr val="133A62"/>
                          </a:solidFill>
                          <a:latin typeface="Calibri"/>
                        </a:rPr>
                        <a:t>peut-être à internationale avec un siège social à l’extérieur du Québec </a:t>
                      </a:r>
                    </a:p>
                    <a:p>
                      <a:pPr marL="342900" indent="-342900" algn="l">
                        <a:buClr>
                          <a:srgbClr val="C2A77A"/>
                        </a:buClr>
                        <a:buFont typeface="Wingdings" panose="05000000000000000000" pitchFamily="2" charset="2"/>
                        <a:buChar char="ü"/>
                      </a:pPr>
                      <a:r>
                        <a:rPr lang="fr-CA" sz="2000">
                          <a:solidFill>
                            <a:srgbClr val="133A62"/>
                          </a:solidFill>
                          <a:latin typeface="Calibri"/>
                        </a:rPr>
                        <a:t>doit avoir donné à un organisme au Québec</a:t>
                      </a:r>
                    </a:p>
                  </a:txBody>
                  <a:tcPr>
                    <a:lnL w="9525" cap="flat" cmpd="sng" algn="ctr">
                      <a:solidFill>
                        <a:srgbClr val="C2A77A"/>
                      </a:solidFill>
                      <a:prstDash val="solid"/>
                      <a:round/>
                      <a:headEnd type="none" w="med" len="med"/>
                      <a:tailEnd type="none" w="med" len="med"/>
                    </a:lnL>
                    <a:lnT w="9525" cap="flat" cmpd="sng" algn="ctr">
                      <a:solidFill>
                        <a:srgbClr val="C2A77A"/>
                      </a:solidFill>
                      <a:prstDash val="solid"/>
                      <a:round/>
                      <a:headEnd type="none" w="med" len="med"/>
                      <a:tailEnd type="none" w="med" len="med"/>
                    </a:lnT>
                    <a:lnB w="9525" cap="flat" cmpd="sng" algn="ctr">
                      <a:solidFill>
                        <a:srgbClr val="C2A77A"/>
                      </a:solidFill>
                      <a:prstDash val="solid"/>
                      <a:round/>
                      <a:headEnd type="none" w="med" len="med"/>
                      <a:tailEnd type="none" w="med" len="med"/>
                    </a:lnB>
                    <a:noFill/>
                  </a:tcPr>
                </a:tc>
                <a:extLst>
                  <a:ext uri="{0D108BD9-81ED-4DB2-BD59-A6C34878D82A}">
                    <a16:rowId xmlns:a16="http://schemas.microsoft.com/office/drawing/2014/main" val="1287861627"/>
                  </a:ext>
                </a:extLst>
              </a:tr>
              <a:tr h="918729">
                <a:tc gridSpan="2">
                  <a:txBody>
                    <a:bodyPr/>
                    <a:lstStyle/>
                    <a:p>
                      <a:pPr algn="ctr">
                        <a:buClr>
                          <a:srgbClr val="C2A77A"/>
                        </a:buClr>
                      </a:pPr>
                      <a:r>
                        <a:rPr lang="fr-CA" sz="2000" b="1">
                          <a:solidFill>
                            <a:srgbClr val="133A62"/>
                          </a:solidFill>
                          <a:latin typeface="Calibri"/>
                        </a:rPr>
                        <a:t>Pour la personne ou l’organisme:</a:t>
                      </a:r>
                    </a:p>
                    <a:p>
                      <a:pPr marL="342900" indent="-342900" algn="ctr">
                        <a:buClr>
                          <a:srgbClr val="C2A77A"/>
                        </a:buClr>
                        <a:buFont typeface="Wingdings" panose="05000000000000000000" pitchFamily="2" charset="2"/>
                        <a:buChar char="ü"/>
                      </a:pPr>
                      <a:r>
                        <a:rPr lang="fr-CA" sz="2000">
                          <a:solidFill>
                            <a:srgbClr val="133A62"/>
                          </a:solidFill>
                          <a:latin typeface="Calibri"/>
                        </a:rPr>
                        <a:t>Possibilité d’être nominé dans plus d’une catégorie</a:t>
                      </a:r>
                    </a:p>
                    <a:p>
                      <a:pPr marL="342900" indent="-342900" algn="ctr">
                        <a:buClr>
                          <a:srgbClr val="C2A77A"/>
                        </a:buClr>
                        <a:buFont typeface="Wingdings" panose="05000000000000000000" pitchFamily="2" charset="2"/>
                        <a:buChar char="ü"/>
                      </a:pPr>
                      <a:r>
                        <a:rPr lang="fr-CA" sz="2000">
                          <a:solidFill>
                            <a:srgbClr val="133A62"/>
                          </a:solidFill>
                          <a:latin typeface="Calibri"/>
                        </a:rPr>
                        <a:t>Doit être honoré pour les réalisations </a:t>
                      </a:r>
                      <a:r>
                        <a:rPr lang="fr-CA" sz="2000" b="1" u="sng">
                          <a:solidFill>
                            <a:srgbClr val="133A62"/>
                          </a:solidFill>
                          <a:latin typeface="Calibri"/>
                        </a:rPr>
                        <a:t>de la dernière année</a:t>
                      </a:r>
                      <a:endParaRPr lang="fr-CA" sz="2000">
                        <a:solidFill>
                          <a:srgbClr val="133A62"/>
                        </a:solidFill>
                        <a:latin typeface="Calibri"/>
                      </a:endParaRPr>
                    </a:p>
                  </a:txBody>
                  <a:tcPr>
                    <a:lnT w="9525" cap="flat" cmpd="sng" algn="ctr">
                      <a:solidFill>
                        <a:srgbClr val="C2A77A"/>
                      </a:solidFill>
                      <a:prstDash val="solid"/>
                      <a:round/>
                      <a:headEnd type="none" w="med" len="med"/>
                      <a:tailEnd type="none" w="med" len="med"/>
                    </a:lnT>
                    <a:noFill/>
                  </a:tcPr>
                </a:tc>
                <a:tc hMerge="1">
                  <a:txBody>
                    <a:bodyPr/>
                    <a:lstStyle/>
                    <a:p>
                      <a:endParaRPr lang="fr-CA"/>
                    </a:p>
                  </a:txBody>
                  <a:tcPr/>
                </a:tc>
                <a:extLst>
                  <a:ext uri="{0D108BD9-81ED-4DB2-BD59-A6C34878D82A}">
                    <a16:rowId xmlns:a16="http://schemas.microsoft.com/office/drawing/2014/main" val="3229570243"/>
                  </a:ext>
                </a:extLst>
              </a:tr>
            </a:tbl>
          </a:graphicData>
        </a:graphic>
      </p:graphicFrame>
      <p:sp>
        <p:nvSpPr>
          <p:cNvPr id="3" name="ZoneTexte 2">
            <a:extLst>
              <a:ext uri="{FF2B5EF4-FFF2-40B4-BE49-F238E27FC236}">
                <a16:creationId xmlns:a16="http://schemas.microsoft.com/office/drawing/2014/main" id="{8F007397-AF87-88F1-8376-E5D55BE8AA40}"/>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10</a:t>
            </a:r>
          </a:p>
        </p:txBody>
      </p:sp>
    </p:spTree>
    <p:extLst>
      <p:ext uri="{BB962C8B-B14F-4D97-AF65-F5344CB8AC3E}">
        <p14:creationId xmlns:p14="http://schemas.microsoft.com/office/powerpoint/2010/main" val="3105469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8" descr="Feuille De Palmier Or Vectores, Ilustraciones y Gráficos - 123RF">
            <a:extLst>
              <a:ext uri="{FF2B5EF4-FFF2-40B4-BE49-F238E27FC236}">
                <a16:creationId xmlns:a16="http://schemas.microsoft.com/office/drawing/2014/main" id="{73B4EA61-30B7-1F1A-95BA-21AE726FBC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80" b="38714"/>
          <a:stretch/>
        </p:blipFill>
        <p:spPr bwMode="auto">
          <a:xfrm>
            <a:off x="9503766" y="0"/>
            <a:ext cx="2049692" cy="25101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a:extLst>
              <a:ext uri="{FF2B5EF4-FFF2-40B4-BE49-F238E27FC236}">
                <a16:creationId xmlns:a16="http://schemas.microsoft.com/office/drawing/2014/main" id="{ACF8DAEF-6F45-07B5-CAE9-8F163095DC88}"/>
              </a:ext>
            </a:extLst>
          </p:cNvPr>
          <p:cNvGrpSpPr/>
          <p:nvPr/>
        </p:nvGrpSpPr>
        <p:grpSpPr>
          <a:xfrm>
            <a:off x="-293592" y="-10809"/>
            <a:ext cx="3680969" cy="6033784"/>
            <a:chOff x="-293592" y="-10809"/>
            <a:chExt cx="3680969" cy="6033784"/>
          </a:xfrm>
        </p:grpSpPr>
        <p:grpSp>
          <p:nvGrpSpPr>
            <p:cNvPr id="23" name="Groupe 22">
              <a:extLst>
                <a:ext uri="{FF2B5EF4-FFF2-40B4-BE49-F238E27FC236}">
                  <a16:creationId xmlns:a16="http://schemas.microsoft.com/office/drawing/2014/main" id="{4D628297-8EAA-9681-B9C6-B14C605273F4}"/>
                </a:ext>
              </a:extLst>
            </p:cNvPr>
            <p:cNvGrpSpPr/>
            <p:nvPr/>
          </p:nvGrpSpPr>
          <p:grpSpPr>
            <a:xfrm>
              <a:off x="-293592" y="-10809"/>
              <a:ext cx="3680969" cy="6027511"/>
              <a:chOff x="-941292" y="747939"/>
              <a:chExt cx="3680969" cy="6027511"/>
            </a:xfrm>
          </p:grpSpPr>
          <p:pic>
            <p:nvPicPr>
              <p:cNvPr id="24" name="Image 23" descr="Une image contenant capture d’écran, Graphique, conception&#10;&#10;Description générée automatiquement">
                <a:extLst>
                  <a:ext uri="{FF2B5EF4-FFF2-40B4-BE49-F238E27FC236}">
                    <a16:creationId xmlns:a16="http://schemas.microsoft.com/office/drawing/2014/main" id="{F6D7E809-80C5-49D0-9382-505ED1F173A8}"/>
                  </a:ext>
                </a:extLst>
              </p:cNvPr>
              <p:cNvPicPr>
                <a:picLocks noChangeAspect="1"/>
              </p:cNvPicPr>
              <p:nvPr/>
            </p:nvPicPr>
            <p:blipFill rotWithShape="1">
              <a:blip r:embed="rId4">
                <a:extLst>
                  <a:ext uri="{28A0092B-C50C-407E-A947-70E740481C1C}">
                    <a14:useLocalDpi xmlns:a14="http://schemas.microsoft.com/office/drawing/2010/main" val="0"/>
                  </a:ext>
                </a:extLst>
              </a:blip>
              <a:srcRect l="41084" t="9647" b="13179"/>
              <a:stretch/>
            </p:blipFill>
            <p:spPr>
              <a:xfrm>
                <a:off x="-647700" y="747939"/>
                <a:ext cx="3387377" cy="6027511"/>
              </a:xfrm>
              <a:prstGeom prst="rect">
                <a:avLst/>
              </a:prstGeom>
            </p:spPr>
          </p:pic>
          <p:sp>
            <p:nvSpPr>
              <p:cNvPr id="25" name="Sous-titre 2">
                <a:extLst>
                  <a:ext uri="{FF2B5EF4-FFF2-40B4-BE49-F238E27FC236}">
                    <a16:creationId xmlns:a16="http://schemas.microsoft.com/office/drawing/2014/main" id="{5831E7B9-0EDE-BF73-359B-97C874A7E427}"/>
                  </a:ext>
                </a:extLst>
              </p:cNvPr>
              <p:cNvSpPr txBox="1">
                <a:spLocks/>
              </p:cNvSpPr>
              <p:nvPr/>
            </p:nvSpPr>
            <p:spPr>
              <a:xfrm>
                <a:off x="-941292" y="3408548"/>
                <a:ext cx="3498502" cy="1607305"/>
              </a:xfrm>
              <a:prstGeom prst="rect">
                <a:avLst/>
              </a:prstGeom>
            </p:spPr>
            <p:txBody>
              <a:bodyPr vert="horz" lIns="91440" tIns="45720" rIns="91440" bIns="45720" rtlCol="0">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a:spcBef>
                    <a:spcPts val="0"/>
                  </a:spcBef>
                </a:pPr>
                <a:r>
                  <a:rPr lang="fr-CA" sz="3600">
                    <a:solidFill>
                      <a:srgbClr val="C2A77A"/>
                    </a:solidFill>
                    <a:latin typeface="Playfair Medium" pitchFamily="2" charset="0"/>
                    <a:ea typeface="Calibri"/>
                    <a:cs typeface="Playfair Medium" pitchFamily="2" charset="0"/>
                  </a:rPr>
                  <a:t>Les critères</a:t>
                </a:r>
              </a:p>
              <a:p>
                <a:pPr>
                  <a:spcBef>
                    <a:spcPts val="0"/>
                  </a:spcBef>
                </a:pPr>
                <a:r>
                  <a:rPr lang="fr-CA" sz="3600">
                    <a:solidFill>
                      <a:srgbClr val="C2A77A"/>
                    </a:solidFill>
                    <a:latin typeface="Playfair Medium" pitchFamily="2" charset="0"/>
                    <a:ea typeface="Calibri"/>
                    <a:cs typeface="Playfair Medium" pitchFamily="2" charset="0"/>
                  </a:rPr>
                  <a:t>d’éligibilité</a:t>
                </a:r>
              </a:p>
              <a:p>
                <a:pPr>
                  <a:spcBef>
                    <a:spcPts val="0"/>
                  </a:spcBef>
                </a:pPr>
                <a:r>
                  <a:rPr lang="fr-CA" sz="3600" i="1">
                    <a:solidFill>
                      <a:srgbClr val="C2A77A"/>
                    </a:solidFill>
                    <a:latin typeface="Playfair Medium" pitchFamily="2" charset="0"/>
                    <a:ea typeface="Calibri"/>
                    <a:cs typeface="Playfair Medium" pitchFamily="2" charset="0"/>
                  </a:rPr>
                  <a:t>(suite)</a:t>
                </a:r>
              </a:p>
            </p:txBody>
          </p:sp>
        </p:grpSp>
        <p:pic>
          <p:nvPicPr>
            <p:cNvPr id="7" name="Picture 2">
              <a:extLst>
                <a:ext uri="{FF2B5EF4-FFF2-40B4-BE49-F238E27FC236}">
                  <a16:creationId xmlns:a16="http://schemas.microsoft.com/office/drawing/2014/main" id="{56336F8C-A495-060C-670F-AFA27038BC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59" r="12193"/>
            <a:stretch/>
          </p:blipFill>
          <p:spPr bwMode="auto">
            <a:xfrm>
              <a:off x="1632126" y="5651921"/>
              <a:ext cx="497905" cy="37105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contenu 2">
            <a:extLst>
              <a:ext uri="{FF2B5EF4-FFF2-40B4-BE49-F238E27FC236}">
                <a16:creationId xmlns:a16="http://schemas.microsoft.com/office/drawing/2014/main" id="{8C0BA56A-BA5E-35A7-D3D0-A8E000110461}"/>
              </a:ext>
            </a:extLst>
          </p:cNvPr>
          <p:cNvSpPr txBox="1">
            <a:spLocks/>
          </p:cNvSpPr>
          <p:nvPr/>
        </p:nvSpPr>
        <p:spPr>
          <a:xfrm>
            <a:off x="3404894" y="966417"/>
            <a:ext cx="7787774" cy="4673600"/>
          </a:xfrm>
          <a:prstGeom prst="rect">
            <a:avLst/>
          </a:prstGeom>
        </p:spPr>
        <p:txBody>
          <a:bodyPr vert="horz" lIns="91453" tIns="45726" rIns="91453" bIns="45726" rtlCol="0" anchor="t">
            <a:noAutofit/>
          </a:bodyPr>
          <a:lstStyle>
            <a:lvl1pPr marL="0" indent="0" algn="ctr" defTabSz="803026" rtl="0" eaLnBrk="1" latinLnBrk="0" hangingPunct="1">
              <a:lnSpc>
                <a:spcPct val="90000"/>
              </a:lnSpc>
              <a:spcBef>
                <a:spcPts val="878"/>
              </a:spcBef>
              <a:buFont typeface="Arial" panose="020B0604020202020204" pitchFamily="34" charset="0"/>
              <a:buNone/>
              <a:defRPr sz="2108" kern="1200">
                <a:solidFill>
                  <a:schemeClr val="tx1"/>
                </a:solidFill>
                <a:latin typeface="+mn-lt"/>
                <a:ea typeface="+mn-ea"/>
                <a:cs typeface="+mn-cs"/>
              </a:defRPr>
            </a:lvl1pPr>
            <a:lvl2pPr marL="401513" indent="0" algn="ctr" defTabSz="803026" rtl="0" eaLnBrk="1" latinLnBrk="0" hangingPunct="1">
              <a:lnSpc>
                <a:spcPct val="90000"/>
              </a:lnSpc>
              <a:spcBef>
                <a:spcPts val="439"/>
              </a:spcBef>
              <a:buFont typeface="Arial" panose="020B0604020202020204" pitchFamily="34" charset="0"/>
              <a:buNone/>
              <a:defRPr sz="1756" kern="1200">
                <a:solidFill>
                  <a:schemeClr val="tx1"/>
                </a:solidFill>
                <a:latin typeface="+mn-lt"/>
                <a:ea typeface="+mn-ea"/>
                <a:cs typeface="+mn-cs"/>
              </a:defRPr>
            </a:lvl2pPr>
            <a:lvl3pPr marL="803026" indent="0" algn="ctr" defTabSz="803026" rtl="0" eaLnBrk="1" latinLnBrk="0" hangingPunct="1">
              <a:lnSpc>
                <a:spcPct val="90000"/>
              </a:lnSpc>
              <a:spcBef>
                <a:spcPts val="439"/>
              </a:spcBef>
              <a:buFont typeface="Arial" panose="020B0604020202020204" pitchFamily="34" charset="0"/>
              <a:buNone/>
              <a:defRPr sz="1581" kern="1200">
                <a:solidFill>
                  <a:schemeClr val="tx1"/>
                </a:solidFill>
                <a:latin typeface="+mn-lt"/>
                <a:ea typeface="+mn-ea"/>
                <a:cs typeface="+mn-cs"/>
              </a:defRPr>
            </a:lvl3pPr>
            <a:lvl4pPr marL="1204539"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4pPr>
            <a:lvl5pPr marL="1606052"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5pPr>
            <a:lvl6pPr marL="2007565"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6pPr>
            <a:lvl7pPr marL="2409078"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7pPr>
            <a:lvl8pPr marL="2810591"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8pPr>
            <a:lvl9pPr marL="3212104" indent="0" algn="ctr" defTabSz="803026" rtl="0" eaLnBrk="1" latinLnBrk="0" hangingPunct="1">
              <a:lnSpc>
                <a:spcPct val="90000"/>
              </a:lnSpc>
              <a:spcBef>
                <a:spcPts val="439"/>
              </a:spcBef>
              <a:buFont typeface="Arial" panose="020B0604020202020204" pitchFamily="34" charset="0"/>
              <a:buNone/>
              <a:defRPr sz="1405" kern="1200">
                <a:solidFill>
                  <a:schemeClr val="tx1"/>
                </a:solidFill>
                <a:latin typeface="+mn-lt"/>
                <a:ea typeface="+mn-ea"/>
                <a:cs typeface="+mn-cs"/>
              </a:defRPr>
            </a:lvl9pPr>
          </a:lstStyle>
          <a:p>
            <a:pPr marL="285750" indent="-285750" algn="l">
              <a:lnSpc>
                <a:spcPct val="100000"/>
              </a:lnSpc>
              <a:spcBef>
                <a:spcPts val="0"/>
              </a:spcBef>
              <a:buClr>
                <a:srgbClr val="C2A77A"/>
              </a:buClr>
              <a:buFont typeface="Wingdings" panose="05000000000000000000" pitchFamily="2" charset="2"/>
              <a:buChar char="ü"/>
            </a:pPr>
            <a:r>
              <a:rPr lang="fr-CA" sz="2000">
                <a:solidFill>
                  <a:srgbClr val="133A62"/>
                </a:solidFill>
                <a:latin typeface="Calibri"/>
                <a:ea typeface="Calibri"/>
                <a:cs typeface="Playfair Medium" pitchFamily="2" charset="0"/>
              </a:rPr>
              <a:t>Un organisme peut soumettre </a:t>
            </a:r>
            <a:r>
              <a:rPr lang="fr-CA" sz="2000" b="1">
                <a:solidFill>
                  <a:srgbClr val="133A62"/>
                </a:solidFill>
                <a:latin typeface="Calibri"/>
                <a:ea typeface="Calibri"/>
                <a:cs typeface="Playfair Medium" pitchFamily="2" charset="0"/>
              </a:rPr>
              <a:t>une candidature </a:t>
            </a:r>
            <a:br>
              <a:rPr lang="fr-CA" sz="2000" b="1">
                <a:latin typeface="Calibri"/>
                <a:ea typeface="Calibri"/>
                <a:cs typeface="Playfair Medium" pitchFamily="2" charset="0"/>
              </a:rPr>
            </a:br>
            <a:r>
              <a:rPr lang="fr-CA" sz="2000" b="1">
                <a:solidFill>
                  <a:srgbClr val="133A62"/>
                </a:solidFill>
                <a:latin typeface="Calibri"/>
                <a:ea typeface="Calibri"/>
                <a:cs typeface="Playfair Medium" pitchFamily="2" charset="0"/>
              </a:rPr>
              <a:t>par catégorie</a:t>
            </a:r>
            <a:r>
              <a:rPr lang="fr-CA" sz="2000">
                <a:solidFill>
                  <a:srgbClr val="133A62"/>
                </a:solidFill>
                <a:latin typeface="Calibri"/>
                <a:ea typeface="Calibri"/>
                <a:cs typeface="Playfair Medium" pitchFamily="2" charset="0"/>
              </a:rPr>
              <a:t>, sauf si différents chapitres du même organisme</a:t>
            </a:r>
            <a:endParaRPr lang="fr-FR"/>
          </a:p>
          <a:p>
            <a:pPr marL="266700" algn="l">
              <a:lnSpc>
                <a:spcPct val="100000"/>
              </a:lnSpc>
              <a:spcBef>
                <a:spcPts val="0"/>
              </a:spcBef>
              <a:buClr>
                <a:srgbClr val="C2A77A"/>
              </a:buClr>
            </a:pPr>
            <a:r>
              <a:rPr lang="fr-CA" sz="2000">
                <a:solidFill>
                  <a:srgbClr val="133A62"/>
                </a:solidFill>
                <a:latin typeface="Calibri"/>
                <a:ea typeface="Calibri"/>
                <a:cs typeface="Playfair Medium" pitchFamily="2" charset="0"/>
              </a:rPr>
              <a:t>sont impliqués;</a:t>
            </a:r>
          </a:p>
          <a:p>
            <a:pPr algn="l">
              <a:lnSpc>
                <a:spcPct val="100000"/>
              </a:lnSpc>
              <a:spcBef>
                <a:spcPts val="0"/>
              </a:spcBef>
              <a:buClr>
                <a:srgbClr val="C2A77A"/>
              </a:buClr>
            </a:pPr>
            <a:endParaRPr lang="fr-CA" sz="2000">
              <a:solidFill>
                <a:srgbClr val="133A62"/>
              </a:solidFill>
              <a:latin typeface="Calibri"/>
              <a:ea typeface="Calibri"/>
              <a:cs typeface="Playfair Medium" pitchFamily="2" charset="0"/>
            </a:endParaRPr>
          </a:p>
          <a:p>
            <a:pPr marL="285750" indent="-285750" algn="l">
              <a:lnSpc>
                <a:spcPct val="100000"/>
              </a:lnSpc>
              <a:spcBef>
                <a:spcPts val="0"/>
              </a:spcBef>
              <a:buClr>
                <a:srgbClr val="C2A77A"/>
              </a:buClr>
              <a:buFont typeface="Wingdings" panose="05000000000000000000" pitchFamily="2" charset="2"/>
              <a:buChar char="ü"/>
            </a:pPr>
            <a:r>
              <a:rPr lang="fr-CA" sz="2000">
                <a:solidFill>
                  <a:srgbClr val="133A62"/>
                </a:solidFill>
                <a:latin typeface="Calibri"/>
                <a:ea typeface="Calibri"/>
                <a:cs typeface="Playfair Medium" pitchFamily="2" charset="0"/>
              </a:rPr>
              <a:t>Seuls les organismes enregistrés </a:t>
            </a:r>
            <a:r>
              <a:rPr lang="fr-CA" sz="2000" b="1">
                <a:solidFill>
                  <a:srgbClr val="133A62"/>
                </a:solidFill>
                <a:latin typeface="Calibri"/>
                <a:ea typeface="Calibri"/>
                <a:cs typeface="Playfair Medium" pitchFamily="2" charset="0"/>
              </a:rPr>
              <a:t>avec au moins un membre de l'AFP </a:t>
            </a:r>
            <a:r>
              <a:rPr lang="fr-CA" sz="2000">
                <a:solidFill>
                  <a:srgbClr val="133A62"/>
                </a:solidFill>
                <a:latin typeface="Calibri"/>
                <a:ea typeface="Calibri"/>
                <a:cs typeface="Playfair Medium" pitchFamily="2" charset="0"/>
              </a:rPr>
              <a:t>peuvent soumettre une candidature;</a:t>
            </a:r>
          </a:p>
          <a:p>
            <a:pPr marL="285750" indent="-285750" algn="l">
              <a:lnSpc>
                <a:spcPct val="100000"/>
              </a:lnSpc>
              <a:spcBef>
                <a:spcPts val="0"/>
              </a:spcBef>
              <a:buClr>
                <a:srgbClr val="C2A77A"/>
              </a:buClr>
              <a:buFont typeface="Wingdings" panose="05000000000000000000" pitchFamily="2" charset="2"/>
              <a:buChar char="ü"/>
            </a:pPr>
            <a:endParaRPr lang="fr-CA" sz="2000">
              <a:solidFill>
                <a:srgbClr val="133A62"/>
              </a:solidFill>
              <a:latin typeface="Calibri"/>
              <a:ea typeface="Calibri"/>
              <a:cs typeface="Playfair Medium" pitchFamily="2" charset="0"/>
            </a:endParaRPr>
          </a:p>
          <a:p>
            <a:pPr marL="285750" indent="-285750" algn="l">
              <a:lnSpc>
                <a:spcPct val="100000"/>
              </a:lnSpc>
              <a:spcBef>
                <a:spcPts val="0"/>
              </a:spcBef>
              <a:buClr>
                <a:srgbClr val="C2A77A"/>
              </a:buClr>
              <a:buFont typeface="Wingdings" panose="05000000000000000000" pitchFamily="2" charset="2"/>
              <a:buChar char="ü"/>
            </a:pPr>
            <a:r>
              <a:rPr lang="fr-CA" sz="2000">
                <a:solidFill>
                  <a:srgbClr val="133A62"/>
                </a:solidFill>
                <a:latin typeface="Calibri"/>
                <a:ea typeface="Calibri"/>
                <a:cs typeface="Playfair Medium" pitchFamily="2" charset="0"/>
              </a:rPr>
              <a:t>Les individus </a:t>
            </a:r>
            <a:r>
              <a:rPr lang="fr-CA" sz="2000" b="1">
                <a:solidFill>
                  <a:srgbClr val="133A62"/>
                </a:solidFill>
                <a:latin typeface="Calibri"/>
                <a:ea typeface="Calibri"/>
                <a:cs typeface="Playfair Medium" pitchFamily="2" charset="0"/>
              </a:rPr>
              <a:t>ne peuvent pas </a:t>
            </a:r>
            <a:r>
              <a:rPr lang="fr-CA" sz="2000">
                <a:solidFill>
                  <a:srgbClr val="133A62"/>
                </a:solidFill>
                <a:latin typeface="Calibri"/>
                <a:ea typeface="Calibri"/>
                <a:cs typeface="Playfair Medium" pitchFamily="2" charset="0"/>
              </a:rPr>
              <a:t>se porter candidats eux-mêmes;</a:t>
            </a:r>
          </a:p>
          <a:p>
            <a:pPr algn="l">
              <a:lnSpc>
                <a:spcPct val="100000"/>
              </a:lnSpc>
              <a:spcBef>
                <a:spcPts val="0"/>
              </a:spcBef>
              <a:buClr>
                <a:srgbClr val="C2A77A"/>
              </a:buClr>
            </a:pPr>
            <a:endParaRPr lang="fr-CA" sz="2000">
              <a:solidFill>
                <a:srgbClr val="133A62"/>
              </a:solidFill>
              <a:latin typeface="Calibri"/>
              <a:ea typeface="Calibri"/>
              <a:cs typeface="Playfair Medium" pitchFamily="2" charset="0"/>
            </a:endParaRPr>
          </a:p>
          <a:p>
            <a:pPr marL="285750" indent="-285750" algn="l">
              <a:lnSpc>
                <a:spcPct val="100000"/>
              </a:lnSpc>
              <a:spcBef>
                <a:spcPts val="0"/>
              </a:spcBef>
              <a:buClr>
                <a:srgbClr val="C2A77A"/>
              </a:buClr>
              <a:buFont typeface="Wingdings" panose="05000000000000000000" pitchFamily="2" charset="2"/>
              <a:buChar char="ü"/>
            </a:pPr>
            <a:r>
              <a:rPr lang="fr-CA" sz="2000">
                <a:solidFill>
                  <a:srgbClr val="133A62"/>
                </a:solidFill>
                <a:latin typeface="Calibri"/>
                <a:ea typeface="Calibri"/>
                <a:cs typeface="Playfair Medium" pitchFamily="2" charset="0"/>
              </a:rPr>
              <a:t>Un lauréat peut gagner un Prix dans une même catégorie </a:t>
            </a:r>
            <a:r>
              <a:rPr lang="fr-CA" sz="2000" b="1">
                <a:solidFill>
                  <a:srgbClr val="133A62"/>
                </a:solidFill>
                <a:latin typeface="Calibri"/>
                <a:ea typeface="Calibri"/>
                <a:cs typeface="Playfair Medium" pitchFamily="2" charset="0"/>
              </a:rPr>
              <a:t>qu'une fois tous les cinq (5) ans</a:t>
            </a:r>
            <a:r>
              <a:rPr lang="fr-CA" sz="2000">
                <a:solidFill>
                  <a:srgbClr val="133A62"/>
                </a:solidFill>
                <a:latin typeface="Calibri"/>
                <a:ea typeface="Calibri"/>
                <a:cs typeface="Playfair Medium" pitchFamily="2" charset="0"/>
              </a:rPr>
              <a:t>;</a:t>
            </a:r>
          </a:p>
          <a:p>
            <a:pPr algn="l">
              <a:lnSpc>
                <a:spcPct val="100000"/>
              </a:lnSpc>
              <a:spcBef>
                <a:spcPts val="0"/>
              </a:spcBef>
              <a:buClr>
                <a:srgbClr val="C2A77A"/>
              </a:buClr>
            </a:pPr>
            <a:endParaRPr lang="fr-CA" sz="2000">
              <a:solidFill>
                <a:srgbClr val="133A62"/>
              </a:solidFill>
              <a:latin typeface="Calibri"/>
              <a:ea typeface="Calibri"/>
              <a:cs typeface="Playfair Medium" pitchFamily="2" charset="0"/>
            </a:endParaRPr>
          </a:p>
          <a:p>
            <a:pPr marL="285750" indent="-285750" algn="l">
              <a:lnSpc>
                <a:spcPct val="100000"/>
              </a:lnSpc>
              <a:spcBef>
                <a:spcPts val="0"/>
              </a:spcBef>
              <a:buClr>
                <a:srgbClr val="C2A77A"/>
              </a:buClr>
              <a:buFont typeface="Wingdings" panose="05000000000000000000" pitchFamily="2" charset="2"/>
              <a:buChar char="ü"/>
            </a:pPr>
            <a:r>
              <a:rPr lang="fr-CA" sz="2000">
                <a:solidFill>
                  <a:srgbClr val="133A62"/>
                </a:solidFill>
                <a:latin typeface="Calibri"/>
                <a:ea typeface="Calibri"/>
                <a:cs typeface="Playfair Medium" pitchFamily="2" charset="0"/>
              </a:rPr>
              <a:t>En cas de </a:t>
            </a:r>
            <a:r>
              <a:rPr lang="fr-CA" sz="2000" b="1">
                <a:solidFill>
                  <a:srgbClr val="133A62"/>
                </a:solidFill>
                <a:latin typeface="Calibri"/>
                <a:ea typeface="Calibri"/>
                <a:cs typeface="Playfair Medium" pitchFamily="2" charset="0"/>
              </a:rPr>
              <a:t>conflit d'intérêts</a:t>
            </a:r>
            <a:r>
              <a:rPr lang="fr-CA" sz="2000">
                <a:solidFill>
                  <a:srgbClr val="133A62"/>
                </a:solidFill>
                <a:latin typeface="Calibri"/>
                <a:ea typeface="Calibri"/>
                <a:cs typeface="Playfair Medium" pitchFamily="2" charset="0"/>
              </a:rPr>
              <a:t>, un membre du Jury ou du</a:t>
            </a:r>
          </a:p>
          <a:p>
            <a:pPr marL="266700" algn="l">
              <a:lnSpc>
                <a:spcPct val="100000"/>
              </a:lnSpc>
              <a:spcBef>
                <a:spcPts val="0"/>
              </a:spcBef>
              <a:buClr>
                <a:srgbClr val="C2A77A"/>
              </a:buClr>
            </a:pPr>
            <a:r>
              <a:rPr lang="fr-CA" sz="2000">
                <a:solidFill>
                  <a:srgbClr val="133A62"/>
                </a:solidFill>
                <a:latin typeface="Calibri"/>
                <a:ea typeface="Calibri"/>
                <a:cs typeface="Playfair Medium" pitchFamily="2" charset="0"/>
              </a:rPr>
              <a:t>comité organisateur peut être invité à s'abstenir de voter</a:t>
            </a:r>
          </a:p>
          <a:p>
            <a:pPr marL="266700" algn="l">
              <a:lnSpc>
                <a:spcPct val="100000"/>
              </a:lnSpc>
              <a:spcBef>
                <a:spcPts val="0"/>
              </a:spcBef>
              <a:buClr>
                <a:srgbClr val="C2A77A"/>
              </a:buClr>
            </a:pPr>
            <a:r>
              <a:rPr lang="fr-CA" sz="2000">
                <a:solidFill>
                  <a:srgbClr val="133A62"/>
                </a:solidFill>
                <a:latin typeface="Calibri"/>
                <a:ea typeface="Calibri"/>
                <a:cs typeface="Playfair Medium" pitchFamily="2" charset="0"/>
              </a:rPr>
              <a:t>dans les catégories concernées.</a:t>
            </a:r>
          </a:p>
        </p:txBody>
      </p:sp>
      <p:sp>
        <p:nvSpPr>
          <p:cNvPr id="6" name="ZoneTexte 5">
            <a:extLst>
              <a:ext uri="{FF2B5EF4-FFF2-40B4-BE49-F238E27FC236}">
                <a16:creationId xmlns:a16="http://schemas.microsoft.com/office/drawing/2014/main" id="{0B56C35B-4462-7455-2904-9F67155D1823}"/>
              </a:ext>
            </a:extLst>
          </p:cNvPr>
          <p:cNvSpPr txBox="1"/>
          <p:nvPr/>
        </p:nvSpPr>
        <p:spPr>
          <a:xfrm>
            <a:off x="11203920" y="5758861"/>
            <a:ext cx="34929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100">
                <a:latin typeface="Playfair Medium"/>
              </a:rPr>
              <a:t>11</a:t>
            </a:r>
          </a:p>
        </p:txBody>
      </p:sp>
    </p:spTree>
    <p:extLst>
      <p:ext uri="{BB962C8B-B14F-4D97-AF65-F5344CB8AC3E}">
        <p14:creationId xmlns:p14="http://schemas.microsoft.com/office/powerpoint/2010/main" val="3977720476"/>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TotalTime>
  <Words>2865</Words>
  <Application>Microsoft Office PowerPoint</Application>
  <PresentationFormat>Personnalisé</PresentationFormat>
  <Paragraphs>426</Paragraphs>
  <Slides>24</Slides>
  <Notes>24</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24</vt:i4>
      </vt:variant>
    </vt:vector>
  </HeadingPairs>
  <TitlesOfParts>
    <vt:vector size="33" baseType="lpstr">
      <vt:lpstr>Aptos</vt:lpstr>
      <vt:lpstr>Aptos Display</vt:lpstr>
      <vt:lpstr>Arial</vt:lpstr>
      <vt:lpstr>Arial,Sans-Serif</vt:lpstr>
      <vt:lpstr>Calibri</vt:lpstr>
      <vt:lpstr>Playfair Medium</vt:lpstr>
      <vt:lpstr>Rouge Script</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Laaroussi, Laila</dc:creator>
  <cp:lastModifiedBy>Info - AFP</cp:lastModifiedBy>
  <cp:revision>5</cp:revision>
  <cp:lastPrinted>2024-04-26T17:44:56Z</cp:lastPrinted>
  <dcterms:created xsi:type="dcterms:W3CDTF">2024-04-25T14:48:09Z</dcterms:created>
  <dcterms:modified xsi:type="dcterms:W3CDTF">2026-05-27T18:30:16Z</dcterms:modified>
</cp:coreProperties>
</file>